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47" r:id="rId5"/>
    <p:sldMasterId id="2147485791" r:id="rId6"/>
    <p:sldMasterId id="2147485801" r:id="rId7"/>
  </p:sldMasterIdLst>
  <p:notesMasterIdLst>
    <p:notesMasterId r:id="rId21"/>
  </p:notesMasterIdLst>
  <p:sldIdLst>
    <p:sldId id="905" r:id="rId8"/>
    <p:sldId id="2568" r:id="rId9"/>
    <p:sldId id="2559" r:id="rId10"/>
    <p:sldId id="2567" r:id="rId11"/>
    <p:sldId id="2881" r:id="rId12"/>
    <p:sldId id="3531" r:id="rId13"/>
    <p:sldId id="2875" r:id="rId14"/>
    <p:sldId id="3530" r:id="rId15"/>
    <p:sldId id="3535" r:id="rId16"/>
    <p:sldId id="2871" r:id="rId17"/>
    <p:sldId id="2870" r:id="rId18"/>
    <p:sldId id="2860" r:id="rId19"/>
    <p:sldId id="2862" r:id="rId20"/>
  </p:sldIdLst>
  <p:sldSz cx="9144000" cy="5143500" type="screen16x9"/>
  <p:notesSz cx="14782800" cy="93726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108" userDrawn="1">
          <p15:clr>
            <a:srgbClr val="A4A3A4"/>
          </p15:clr>
        </p15:guide>
        <p15:guide id="2" pos="5448" userDrawn="1">
          <p15:clr>
            <a:srgbClr val="A4A3A4"/>
          </p15:clr>
        </p15:guide>
        <p15:guide id="3" pos="288">
          <p15:clr>
            <a:srgbClr val="A4A3A4"/>
          </p15:clr>
        </p15:guide>
        <p15:guide id="4" pos="5760">
          <p15:clr>
            <a:srgbClr val="A4A3A4"/>
          </p15:clr>
        </p15:guide>
        <p15:guide id="5" pos="5568">
          <p15:clr>
            <a:srgbClr val="A4A3A4"/>
          </p15:clr>
        </p15:guide>
        <p15:guide id="6" pos="3072">
          <p15:clr>
            <a:srgbClr val="A4A3A4"/>
          </p15:clr>
        </p15:guide>
        <p15:guide id="7" orient="horz" pos="4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Wolcott" initials="AW" lastIdx="23" clrIdx="0"/>
  <p:cmAuthor id="2" name="Philippe Di Fulvio" initials="PDF" lastIdx="54" clrIdx="1">
    <p:extLst>
      <p:ext uri="{19B8F6BF-5375-455C-9EA6-DF929625EA0E}">
        <p15:presenceInfo xmlns:p15="http://schemas.microsoft.com/office/powerpoint/2012/main" userId="S::PDiFulvio@littelfuse.com::bbcab077-35ad-4395-b6b6-94d1a1515d58" providerId="AD"/>
      </p:ext>
    </p:extLst>
  </p:cmAuthor>
  <p:cmAuthor id="3" name="Binoy Thomas" initials="BT" lastIdx="5" clrIdx="2">
    <p:extLst>
      <p:ext uri="{19B8F6BF-5375-455C-9EA6-DF929625EA0E}">
        <p15:presenceInfo xmlns:p15="http://schemas.microsoft.com/office/powerpoint/2012/main" userId="S::BThomas@Littelfuse.com::a258ff35-6324-40d4-afda-aa115441a357" providerId="AD"/>
      </p:ext>
    </p:extLst>
  </p:cmAuthor>
  <p:cmAuthor id="4" name="Karsten Haehre" initials="KH" lastIdx="8" clrIdx="3">
    <p:extLst>
      <p:ext uri="{19B8F6BF-5375-455C-9EA6-DF929625EA0E}">
        <p15:presenceInfo xmlns:p15="http://schemas.microsoft.com/office/powerpoint/2012/main" userId="S::KHaehre@littelfuse.com::9007c987-87a1-48ee-9916-bb972e00e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B2"/>
    <a:srgbClr val="00AEC7"/>
    <a:srgbClr val="6890FF"/>
    <a:srgbClr val="4DA23F"/>
    <a:srgbClr val="78BE20"/>
    <a:srgbClr val="000000"/>
    <a:srgbClr val="FF9900"/>
    <a:srgbClr val="007E3A"/>
    <a:srgbClr val="D5D5D5"/>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749F0-B6D0-4CDF-A16B-7992B7317DCD}" v="109" dt="2022-08-26T09:25:38.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48" y="52"/>
      </p:cViewPr>
      <p:guideLst>
        <p:guide orient="horz" pos="3108"/>
        <p:guide pos="5448"/>
        <p:guide pos="288"/>
        <p:guide pos="5760"/>
        <p:guide pos="5568"/>
        <p:guide pos="3072"/>
        <p:guide orient="horz" pos="4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littelfuse.sharepoint.com/sites/marketingstrategy/Shared%20Documents/_Temp%20Working%20Folder/_SFDs%20NEW%20working%20area/2&amp;3%20Wheeler%20Charging%20Solutions/Graph%20Jul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Sheet1!$B$8</c:f>
              <c:strCache>
                <c:ptCount val="1"/>
                <c:pt idx="0">
                  <c:v>ROW</c:v>
                </c:pt>
              </c:strCache>
            </c:strRef>
          </c:tx>
          <c:spPr>
            <a:solidFill>
              <a:srgbClr val="0093B2"/>
            </a:solidFill>
            <a:ln>
              <a:noFill/>
            </a:ln>
            <a:effectLst/>
          </c:spPr>
          <c:invertIfNegative val="0"/>
          <c:cat>
            <c:numRef>
              <c:f>Sheet1!$C$7:$M$7</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Sheet1!$C$8:$M$8</c:f>
              <c:numCache>
                <c:formatCode>#,##0.00</c:formatCode>
                <c:ptCount val="11"/>
                <c:pt idx="0">
                  <c:v>0.25164999999999998</c:v>
                </c:pt>
                <c:pt idx="1">
                  <c:v>0.269513</c:v>
                </c:pt>
                <c:pt idx="2">
                  <c:v>0.289991</c:v>
                </c:pt>
                <c:pt idx="3">
                  <c:v>0.31356699999999998</c:v>
                </c:pt>
                <c:pt idx="4">
                  <c:v>0.34081299999999998</c:v>
                </c:pt>
                <c:pt idx="5">
                  <c:v>0.37241600000000002</c:v>
                </c:pt>
                <c:pt idx="6">
                  <c:v>0.40920000000000001</c:v>
                </c:pt>
                <c:pt idx="7">
                  <c:v>0.452152</c:v>
                </c:pt>
                <c:pt idx="8">
                  <c:v>0.50245700000000004</c:v>
                </c:pt>
                <c:pt idx="9">
                  <c:v>0.56154599999999999</c:v>
                </c:pt>
                <c:pt idx="10">
                  <c:v>0.63114099999999995</c:v>
                </c:pt>
              </c:numCache>
            </c:numRef>
          </c:val>
          <c:extLst>
            <c:ext xmlns:c16="http://schemas.microsoft.com/office/drawing/2014/chart" uri="{C3380CC4-5D6E-409C-BE32-E72D297353CC}">
              <c16:uniqueId val="{00000000-51E3-45AF-8131-E9489AF36B21}"/>
            </c:ext>
          </c:extLst>
        </c:ser>
        <c:ser>
          <c:idx val="2"/>
          <c:order val="1"/>
          <c:tx>
            <c:strRef>
              <c:f>Sheet1!$B$9</c:f>
              <c:strCache>
                <c:ptCount val="1"/>
                <c:pt idx="0">
                  <c:v>Asia-Pacific</c:v>
                </c:pt>
              </c:strCache>
            </c:strRef>
          </c:tx>
          <c:spPr>
            <a:solidFill>
              <a:srgbClr val="48A23F"/>
            </a:solidFill>
            <a:ln>
              <a:noFill/>
            </a:ln>
            <a:effectLst/>
          </c:spPr>
          <c:invertIfNegative val="0"/>
          <c:cat>
            <c:numRef>
              <c:f>Sheet1!$C$7:$M$7</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Sheet1!$C$9:$M$9</c:f>
              <c:numCache>
                <c:formatCode>#,##0.00</c:formatCode>
                <c:ptCount val="11"/>
                <c:pt idx="0">
                  <c:v>0.79677900000000002</c:v>
                </c:pt>
                <c:pt idx="1">
                  <c:v>1.018467</c:v>
                </c:pt>
                <c:pt idx="2">
                  <c:v>1.328363</c:v>
                </c:pt>
                <c:pt idx="3">
                  <c:v>1.765531</c:v>
                </c:pt>
                <c:pt idx="4">
                  <c:v>2.3867919999999998</c:v>
                </c:pt>
                <c:pt idx="5">
                  <c:v>3.2748539999999999</c:v>
                </c:pt>
                <c:pt idx="6">
                  <c:v>4.5501589999999998</c:v>
                </c:pt>
                <c:pt idx="7">
                  <c:v>6.388172</c:v>
                </c:pt>
                <c:pt idx="8">
                  <c:v>9.0445840000000004</c:v>
                </c:pt>
                <c:pt idx="9">
                  <c:v>12.892083</c:v>
                </c:pt>
                <c:pt idx="10">
                  <c:v>18.473979</c:v>
                </c:pt>
              </c:numCache>
            </c:numRef>
          </c:val>
          <c:extLst>
            <c:ext xmlns:c16="http://schemas.microsoft.com/office/drawing/2014/chart" uri="{C3380CC4-5D6E-409C-BE32-E72D297353CC}">
              <c16:uniqueId val="{00000001-51E3-45AF-8131-E9489AF36B21}"/>
            </c:ext>
          </c:extLst>
        </c:ser>
        <c:dLbls>
          <c:showLegendKey val="0"/>
          <c:showVal val="0"/>
          <c:showCatName val="0"/>
          <c:showSerName val="0"/>
          <c:showPercent val="0"/>
          <c:showBubbleSize val="0"/>
        </c:dLbls>
        <c:gapWidth val="150"/>
        <c:overlap val="100"/>
        <c:axId val="1470368000"/>
        <c:axId val="1470368416"/>
      </c:barChart>
      <c:catAx>
        <c:axId val="14703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0368416"/>
        <c:crosses val="autoZero"/>
        <c:auto val="1"/>
        <c:lblAlgn val="ctr"/>
        <c:lblOffset val="100"/>
        <c:noMultiLvlLbl val="0"/>
      </c:catAx>
      <c:valAx>
        <c:axId val="147036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b="1"/>
                  <a:t>Million Units</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036800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5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374063" y="0"/>
            <a:ext cx="6405562" cy="469900"/>
          </a:xfrm>
          <a:prstGeom prst="rect">
            <a:avLst/>
          </a:prstGeom>
        </p:spPr>
        <p:txBody>
          <a:bodyPr vert="horz" lIns="91440" tIns="45720" rIns="91440" bIns="45720" rtlCol="0"/>
          <a:lstStyle>
            <a:lvl1pPr algn="r">
              <a:defRPr sz="1200"/>
            </a:lvl1pPr>
          </a:lstStyle>
          <a:p>
            <a:fld id="{1830B532-BAB8-DF41-9472-E0822CB2813C}" type="datetimeFigureOut">
              <a:rPr lang="en-US" smtClean="0"/>
              <a:t>2/15/2023</a:t>
            </a:fld>
            <a:endParaRPr lang="en-US"/>
          </a:p>
        </p:txBody>
      </p:sp>
      <p:sp>
        <p:nvSpPr>
          <p:cNvPr id="4" name="Slide Image Placeholder 3"/>
          <p:cNvSpPr>
            <a:spLocks noGrp="1" noRot="1" noChangeAspect="1"/>
          </p:cNvSpPr>
          <p:nvPr>
            <p:ph type="sldImg" idx="2"/>
          </p:nvPr>
        </p:nvSpPr>
        <p:spPr>
          <a:xfrm>
            <a:off x="4578350" y="1171575"/>
            <a:ext cx="5626100"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77963" y="4510088"/>
            <a:ext cx="11826875"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64055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374063" y="8902700"/>
            <a:ext cx="6405562" cy="469900"/>
          </a:xfrm>
          <a:prstGeom prst="rect">
            <a:avLst/>
          </a:prstGeom>
        </p:spPr>
        <p:txBody>
          <a:bodyPr vert="horz" lIns="91440" tIns="45720" rIns="91440" bIns="45720" rtlCol="0" anchor="b"/>
          <a:lstStyle>
            <a:lvl1pPr algn="r">
              <a:defRPr sz="1200"/>
            </a:lvl1pPr>
          </a:lstStyle>
          <a:p>
            <a:fld id="{F2534E0A-52D0-A64A-A537-8046F185D009}" type="slidenum">
              <a:rPr lang="en-US" smtClean="0"/>
              <a:t>‹#›</a:t>
            </a:fld>
            <a:endParaRPr lang="en-US"/>
          </a:p>
        </p:txBody>
      </p:sp>
    </p:spTree>
    <p:extLst>
      <p:ext uri="{BB962C8B-B14F-4D97-AF65-F5344CB8AC3E}">
        <p14:creationId xmlns:p14="http://schemas.microsoft.com/office/powerpoint/2010/main" val="18541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534E0A-52D0-A64A-A537-8046F185D009}" type="slidenum">
              <a:rPr lang="en-US" smtClean="0"/>
              <a:t>1</a:t>
            </a:fld>
            <a:endParaRPr lang="en-US"/>
          </a:p>
        </p:txBody>
      </p:sp>
    </p:spTree>
    <p:extLst>
      <p:ext uri="{BB962C8B-B14F-4D97-AF65-F5344CB8AC3E}">
        <p14:creationId xmlns:p14="http://schemas.microsoft.com/office/powerpoint/2010/main" val="281298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34E0A-52D0-A64A-A537-8046F185D009}" type="slidenum">
              <a:rPr lang="en-US" smtClean="0"/>
              <a:t>2</a:t>
            </a:fld>
            <a:endParaRPr lang="en-US"/>
          </a:p>
        </p:txBody>
      </p:sp>
    </p:spTree>
    <p:extLst>
      <p:ext uri="{BB962C8B-B14F-4D97-AF65-F5344CB8AC3E}">
        <p14:creationId xmlns:p14="http://schemas.microsoft.com/office/powerpoint/2010/main" val="285362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34E0A-52D0-A64A-A537-8046F185D009}" type="slidenum">
              <a:rPr lang="en-US" smtClean="0"/>
              <a:t>3</a:t>
            </a:fld>
            <a:endParaRPr lang="en-US"/>
          </a:p>
        </p:txBody>
      </p:sp>
    </p:spTree>
    <p:extLst>
      <p:ext uri="{BB962C8B-B14F-4D97-AF65-F5344CB8AC3E}">
        <p14:creationId xmlns:p14="http://schemas.microsoft.com/office/powerpoint/2010/main" val="154268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534E0A-52D0-A64A-A537-8046F185D009}"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93540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hyperlink" Target="http://www.littelfuse.com/disclaimer-electronics"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Rectangle 1"/>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5" name="Title Placeholder 1"/>
          <p:cNvSpPr>
            <a:spLocks noGrp="1"/>
          </p:cNvSpPr>
          <p:nvPr>
            <p:ph type="title"/>
          </p:nvPr>
        </p:nvSpPr>
        <p:spPr>
          <a:xfrm>
            <a:off x="5461820" y="185530"/>
            <a:ext cx="3456891" cy="1838714"/>
          </a:xfrm>
          <a:prstGeom prst="rect">
            <a:avLst/>
          </a:prstGeom>
        </p:spPr>
        <p:txBody>
          <a:bodyPr rtlCol="0" anchor="b" anchorCtr="0">
            <a:noAutofit/>
          </a:bodyPr>
          <a:lstStyle>
            <a:lvl1pPr>
              <a:defRPr b="0">
                <a:solidFill>
                  <a:schemeClr val="bg1"/>
                </a:solidFill>
              </a:defRPr>
            </a:lvl1pPr>
          </a:lstStyle>
          <a:p>
            <a:r>
              <a:rPr lang="en-US"/>
              <a:t>Click to edit Master title style</a:t>
            </a:r>
          </a:p>
        </p:txBody>
      </p:sp>
      <p:cxnSp>
        <p:nvCxnSpPr>
          <p:cNvPr id="14" name="Straight Connector 13"/>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
        <p:nvSpPr>
          <p:cNvPr id="9" name="Text Placeholder 3"/>
          <p:cNvSpPr>
            <a:spLocks noGrp="1"/>
          </p:cNvSpPr>
          <p:nvPr>
            <p:ph type="body" sz="quarter" idx="10" hasCustomPrompt="1"/>
          </p:nvPr>
        </p:nvSpPr>
        <p:spPr>
          <a:xfrm>
            <a:off x="5457019" y="2128838"/>
            <a:ext cx="3462130" cy="969264"/>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b="0" cap="none" spc="0" baseline="0">
                <a:ln w="0"/>
                <a:solidFill>
                  <a:schemeClr val="bg1"/>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a:t>Optional Subhead Here 14pt, 1 line max</a:t>
            </a:r>
            <a:br>
              <a:rPr lang="en-US" sz="1400"/>
            </a:br>
            <a:r>
              <a:rPr lang="en-US" sz="1400"/>
              <a:t>Insert Date Here Month Day 2021</a:t>
            </a:r>
          </a:p>
          <a:p>
            <a:pPr lvl="0"/>
            <a:endParaRPr lang="en-US"/>
          </a:p>
        </p:txBody>
      </p:sp>
      <p:sp>
        <p:nvSpPr>
          <p:cNvPr id="11"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3" name="TextBox 12"/>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7" name="Straight Connector 16"/>
          <p:cNvCxnSpPr/>
          <p:nvPr/>
        </p:nvCxnSpPr>
        <p:spPr>
          <a:xfrm>
            <a:off x="5546035" y="2057400"/>
            <a:ext cx="3310098"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pic>
        <p:nvPicPr>
          <p:cNvPr id="19" name="Picture 18">
            <a:extLst>
              <a:ext uri="{FF2B5EF4-FFF2-40B4-BE49-F238E27FC236}">
                <a16:creationId xmlns:a16="http://schemas.microsoft.com/office/drawing/2014/main" id="{0BD0CB6B-43F4-E444-95B6-163F7F2A3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spTree>
    <p:extLst>
      <p:ext uri="{BB962C8B-B14F-4D97-AF65-F5344CB8AC3E}">
        <p14:creationId xmlns:p14="http://schemas.microsoft.com/office/powerpoint/2010/main" val="54048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2022</a:t>
            </a:r>
            <a:endParaRPr lang="en-US" sz="600" dirty="0">
              <a:solidFill>
                <a:schemeClr val="tx1">
                  <a:lumMod val="65000"/>
                  <a:lumOff val="35000"/>
                </a:schemeClr>
              </a:solidFill>
              <a:latin typeface="Arial"/>
              <a:cs typeface="Arial"/>
            </a:endParaRPr>
          </a:p>
        </p:txBody>
      </p:sp>
      <p:sp>
        <p:nvSpPr>
          <p:cNvPr id="12" name="TextBox 11"/>
          <p:cNvSpPr txBox="1"/>
          <p:nvPr userDrawn="1"/>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25452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Rectangle 1"/>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5" name="Title Placeholder 1"/>
          <p:cNvSpPr>
            <a:spLocks noGrp="1"/>
          </p:cNvSpPr>
          <p:nvPr>
            <p:ph type="title"/>
          </p:nvPr>
        </p:nvSpPr>
        <p:spPr>
          <a:xfrm>
            <a:off x="5461820" y="185530"/>
            <a:ext cx="3456891" cy="1838714"/>
          </a:xfrm>
          <a:prstGeom prst="rect">
            <a:avLst/>
          </a:prstGeom>
        </p:spPr>
        <p:txBody>
          <a:bodyPr rtlCol="0" anchor="b" anchorCtr="0">
            <a:noAutofit/>
          </a:bodyPr>
          <a:lstStyle>
            <a:lvl1pPr>
              <a:defRPr b="0">
                <a:solidFill>
                  <a:schemeClr val="bg1"/>
                </a:solidFill>
              </a:defRPr>
            </a:lvl1pPr>
          </a:lstStyle>
          <a:p>
            <a:r>
              <a:rPr lang="en-US"/>
              <a:t>Click to edit Master title style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cxnSp>
        <p:nvCxnSpPr>
          <p:cNvPr id="14" name="Straight Connector 13"/>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
        <p:nvSpPr>
          <p:cNvPr id="9" name="Text Placeholder 3"/>
          <p:cNvSpPr>
            <a:spLocks noGrp="1"/>
          </p:cNvSpPr>
          <p:nvPr>
            <p:ph type="body" sz="quarter" idx="10" hasCustomPrompt="1"/>
          </p:nvPr>
        </p:nvSpPr>
        <p:spPr>
          <a:xfrm>
            <a:off x="5457019" y="2128838"/>
            <a:ext cx="3462130" cy="969264"/>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b="0" cap="none" spc="0" baseline="0">
                <a:ln w="0"/>
                <a:solidFill>
                  <a:schemeClr val="bg1"/>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a:t>Optional Subhead Here 14pt, 1 line max</a:t>
            </a:r>
            <a:br>
              <a:rPr lang="en-US" sz="1400"/>
            </a:br>
            <a:r>
              <a:rPr lang="en-US" sz="1400"/>
              <a:t>Insert Date Here Month Day 2019</a:t>
            </a:r>
          </a:p>
          <a:p>
            <a:pPr lvl="0"/>
            <a:endParaRPr lang="en-US"/>
          </a:p>
        </p:txBody>
      </p:sp>
      <p:sp>
        <p:nvSpPr>
          <p:cNvPr id="11"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3" name="TextBox 12"/>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cxnSp>
        <p:nvCxnSpPr>
          <p:cNvPr id="17" name="Straight Connector 16"/>
          <p:cNvCxnSpPr/>
          <p:nvPr/>
        </p:nvCxnSpPr>
        <p:spPr>
          <a:xfrm>
            <a:off x="5546035" y="2057400"/>
            <a:ext cx="3310098"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Tree>
    <p:extLst>
      <p:ext uri="{BB962C8B-B14F-4D97-AF65-F5344CB8AC3E}">
        <p14:creationId xmlns:p14="http://schemas.microsoft.com/office/powerpoint/2010/main" val="153131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2303083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p:txBody>
          <a:bodyPr anchor="b" anchorCtr="0"/>
          <a:lstStyle/>
          <a:p>
            <a:r>
              <a:rPr lang="en-US"/>
              <a:t>Click to edit Master title style</a:t>
            </a:r>
          </a:p>
        </p:txBody>
      </p:sp>
      <p:sp>
        <p:nvSpPr>
          <p:cNvPr id="3" name="Content Placeholder 2"/>
          <p:cNvSpPr>
            <a:spLocks noGrp="1"/>
          </p:cNvSpPr>
          <p:nvPr>
            <p:ph sz="half" idx="1"/>
          </p:nvPr>
        </p:nvSpPr>
        <p:spPr>
          <a:xfrm>
            <a:off x="457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7" name="TextBox 66"/>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cxnSp>
        <p:nvCxnSpPr>
          <p:cNvPr id="22"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88724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86793" y="254833"/>
            <a:ext cx="3672591" cy="2042410"/>
          </a:xfrm>
        </p:spPr>
        <p:txBody>
          <a:bodyPr anchor="b"/>
          <a:lstStyle>
            <a:lvl1pPr>
              <a:defRPr sz="3200">
                <a:solidFill>
                  <a:srgbClr val="007E3A"/>
                </a:solidFill>
              </a:defRPr>
            </a:lvl1pPr>
          </a:lstStyle>
          <a:p>
            <a:r>
              <a:rPr lang="en-US"/>
              <a:t>Click to Add Section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cxnSp>
        <p:nvCxnSpPr>
          <p:cNvPr id="8" name="Straight Connector 7"/>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hasCustomPrompt="1"/>
          </p:nvPr>
        </p:nvSpPr>
        <p:spPr>
          <a:xfrm>
            <a:off x="4887392" y="2443632"/>
            <a:ext cx="3679487"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600" b="0" cap="none" spc="0" baseline="0">
                <a:ln w="0"/>
                <a:solidFill>
                  <a:schemeClr val="bg1">
                    <a:lumMod val="50000"/>
                  </a:schemeClr>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lvl="0"/>
            <a:r>
              <a:rPr lang="en-US"/>
              <a:t>Keep font size at 16pt and limit 2 lines Keep font size at 16pt and limit 2 lines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cxnSp>
        <p:nvCxnSpPr>
          <p:cNvPr id="7" name="Straight Connector 6"/>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1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s with Text">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6" name="Picture Placeholder 11"/>
          <p:cNvSpPr>
            <a:spLocks noGrp="1"/>
          </p:cNvSpPr>
          <p:nvPr>
            <p:ph type="pic" sz="quarter" idx="10" hasCustomPrompt="1"/>
          </p:nvPr>
        </p:nvSpPr>
        <p:spPr>
          <a:xfrm>
            <a:off x="559602" y="1104555"/>
            <a:ext cx="2619147" cy="168654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8" name="Picture Placeholder 11"/>
          <p:cNvSpPr>
            <a:spLocks noGrp="1"/>
          </p:cNvSpPr>
          <p:nvPr>
            <p:ph type="pic" sz="quarter" idx="14" hasCustomPrompt="1"/>
          </p:nvPr>
        </p:nvSpPr>
        <p:spPr>
          <a:xfrm>
            <a:off x="559602" y="2905397"/>
            <a:ext cx="2619147" cy="1362718"/>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9" name="Picture Placeholder 11"/>
          <p:cNvSpPr>
            <a:spLocks noGrp="1"/>
          </p:cNvSpPr>
          <p:nvPr>
            <p:ph type="pic" sz="quarter" idx="15" hasCustomPrompt="1"/>
          </p:nvPr>
        </p:nvSpPr>
        <p:spPr>
          <a:xfrm>
            <a:off x="3302802" y="2378183"/>
            <a:ext cx="1987137" cy="188993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20" name="Picture Placeholder 11"/>
          <p:cNvSpPr>
            <a:spLocks noGrp="1"/>
          </p:cNvSpPr>
          <p:nvPr>
            <p:ph type="pic" sz="quarter" idx="16" hasCustomPrompt="1"/>
          </p:nvPr>
        </p:nvSpPr>
        <p:spPr>
          <a:xfrm>
            <a:off x="3302802" y="1104556"/>
            <a:ext cx="1987137" cy="1159327"/>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4" name="Text Placeholder 3"/>
          <p:cNvSpPr>
            <a:spLocks noGrp="1"/>
          </p:cNvSpPr>
          <p:nvPr>
            <p:ph type="body" sz="quarter" idx="17" hasCustomPrompt="1"/>
          </p:nvPr>
        </p:nvSpPr>
        <p:spPr>
          <a:xfrm>
            <a:off x="5373688" y="1104554"/>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5373688" y="1387475"/>
            <a:ext cx="3389312" cy="2881313"/>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392832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with Images">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4" name="Text Placeholder 3"/>
          <p:cNvSpPr>
            <a:spLocks noGrp="1"/>
          </p:cNvSpPr>
          <p:nvPr>
            <p:ph type="body" sz="quarter" idx="17" hasCustomPrompt="1"/>
          </p:nvPr>
        </p:nvSpPr>
        <p:spPr>
          <a:xfrm>
            <a:off x="457200" y="1076550"/>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457200" y="1359471"/>
            <a:ext cx="3389312" cy="2898047"/>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11"/>
          <p:cNvSpPr>
            <a:spLocks noGrp="1"/>
          </p:cNvSpPr>
          <p:nvPr>
            <p:ph type="pic" sz="quarter" idx="19" hasCustomPrompt="1"/>
          </p:nvPr>
        </p:nvSpPr>
        <p:spPr>
          <a:xfrm>
            <a:off x="3960262" y="1090102"/>
            <a:ext cx="1678427" cy="2048103"/>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2" name="Picture Placeholder 11"/>
          <p:cNvSpPr>
            <a:spLocks noGrp="1"/>
          </p:cNvSpPr>
          <p:nvPr>
            <p:ph type="pic" sz="quarter" idx="11" hasCustomPrompt="1"/>
          </p:nvPr>
        </p:nvSpPr>
        <p:spPr>
          <a:xfrm>
            <a:off x="3960262" y="3254028"/>
            <a:ext cx="1678427" cy="1003490"/>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3" name="Picture Placeholder 11"/>
          <p:cNvSpPr>
            <a:spLocks noGrp="1"/>
          </p:cNvSpPr>
          <p:nvPr>
            <p:ph type="pic" sz="quarter" idx="12" hasCustomPrompt="1"/>
          </p:nvPr>
        </p:nvSpPr>
        <p:spPr>
          <a:xfrm>
            <a:off x="5762739" y="1090102"/>
            <a:ext cx="2914333" cy="3167416"/>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6"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9"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18428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Rectangle 1"/>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5" name="Title Placeholder 1"/>
          <p:cNvSpPr>
            <a:spLocks noGrp="1"/>
          </p:cNvSpPr>
          <p:nvPr>
            <p:ph type="title"/>
          </p:nvPr>
        </p:nvSpPr>
        <p:spPr>
          <a:xfrm>
            <a:off x="5461820" y="185530"/>
            <a:ext cx="3456891" cy="1838714"/>
          </a:xfrm>
          <a:prstGeom prst="rect">
            <a:avLst/>
          </a:prstGeom>
        </p:spPr>
        <p:txBody>
          <a:bodyPr rtlCol="0" anchor="b" anchorCtr="0">
            <a:noAutofit/>
          </a:bodyPr>
          <a:lstStyle>
            <a:lvl1pPr>
              <a:defRPr b="0">
                <a:solidFill>
                  <a:schemeClr val="bg1"/>
                </a:solidFill>
              </a:defRPr>
            </a:lvl1pPr>
          </a:lstStyle>
          <a:p>
            <a:r>
              <a:rPr lang="en-US"/>
              <a:t>Click to edit Master title style</a:t>
            </a:r>
          </a:p>
        </p:txBody>
      </p:sp>
      <p:cxnSp>
        <p:nvCxnSpPr>
          <p:cNvPr id="14" name="Straight Connector 13"/>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
        <p:nvSpPr>
          <p:cNvPr id="9" name="Text Placeholder 3"/>
          <p:cNvSpPr>
            <a:spLocks noGrp="1"/>
          </p:cNvSpPr>
          <p:nvPr>
            <p:ph type="body" sz="quarter" idx="10" hasCustomPrompt="1"/>
          </p:nvPr>
        </p:nvSpPr>
        <p:spPr>
          <a:xfrm>
            <a:off x="5457019" y="2128838"/>
            <a:ext cx="3462130" cy="969264"/>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b="0" cap="none" spc="0" baseline="0">
                <a:ln w="0"/>
                <a:solidFill>
                  <a:schemeClr val="bg1"/>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a:t>Optional Subhead Here 14pt, 1 line max</a:t>
            </a:r>
            <a:br>
              <a:rPr lang="en-US" sz="1400"/>
            </a:br>
            <a:r>
              <a:rPr lang="en-US" sz="1400"/>
              <a:t>Insert Date Here Month Day 2021</a:t>
            </a:r>
          </a:p>
          <a:p>
            <a:pPr lvl="0"/>
            <a:endParaRPr lang="en-US"/>
          </a:p>
        </p:txBody>
      </p:sp>
      <p:sp>
        <p:nvSpPr>
          <p:cNvPr id="11"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3" name="TextBox 12"/>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7" name="Straight Connector 16"/>
          <p:cNvCxnSpPr/>
          <p:nvPr/>
        </p:nvCxnSpPr>
        <p:spPr>
          <a:xfrm>
            <a:off x="5546035" y="2057400"/>
            <a:ext cx="3310098"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pic>
        <p:nvPicPr>
          <p:cNvPr id="19" name="Picture 18">
            <a:extLst>
              <a:ext uri="{FF2B5EF4-FFF2-40B4-BE49-F238E27FC236}">
                <a16:creationId xmlns:a16="http://schemas.microsoft.com/office/drawing/2014/main" id="{0BD0CB6B-43F4-E444-95B6-163F7F2A3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spTree>
    <p:extLst>
      <p:ext uri="{BB962C8B-B14F-4D97-AF65-F5344CB8AC3E}">
        <p14:creationId xmlns:p14="http://schemas.microsoft.com/office/powerpoint/2010/main" val="31396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40269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NDA LFUS 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15" name="Rectangle 14">
            <a:extLst>
              <a:ext uri="{FF2B5EF4-FFF2-40B4-BE49-F238E27FC236}">
                <a16:creationId xmlns:a16="http://schemas.microsoft.com/office/drawing/2014/main" id="{D01405D8-AFCF-EE47-BFDD-6BE637CEA4E5}"/>
              </a:ext>
            </a:extLst>
          </p:cNvPr>
          <p:cNvSpPr/>
          <p:nvPr userDrawn="1"/>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non-public information – nda required</a:t>
            </a:r>
          </a:p>
        </p:txBody>
      </p:sp>
    </p:spTree>
    <p:extLst>
      <p:ext uri="{BB962C8B-B14F-4D97-AF65-F5344CB8AC3E}">
        <p14:creationId xmlns:p14="http://schemas.microsoft.com/office/powerpoint/2010/main" val="116881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681899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Internal LFUS 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14" name="Rectangle 13">
            <a:extLst>
              <a:ext uri="{FF2B5EF4-FFF2-40B4-BE49-F238E27FC236}">
                <a16:creationId xmlns:a16="http://schemas.microsoft.com/office/drawing/2014/main" id="{22C817FD-1275-B34D-9205-8E8193EFF711}"/>
              </a:ext>
            </a:extLst>
          </p:cNvPr>
          <p:cNvSpPr/>
          <p:nvPr userDrawn="1"/>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littelfuse internal</a:t>
            </a:r>
          </a:p>
        </p:txBody>
      </p:sp>
    </p:spTree>
    <p:extLst>
      <p:ext uri="{BB962C8B-B14F-4D97-AF65-F5344CB8AC3E}">
        <p14:creationId xmlns:p14="http://schemas.microsoft.com/office/powerpoint/2010/main" val="80669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p:txBody>
          <a:bodyPr anchor="b" anchorCtr="0"/>
          <a:lstStyle/>
          <a:p>
            <a:r>
              <a:rPr lang="en-US"/>
              <a:t>Click to edit Master title style</a:t>
            </a:r>
          </a:p>
        </p:txBody>
      </p:sp>
      <p:sp>
        <p:nvSpPr>
          <p:cNvPr id="3" name="Content Placeholder 2"/>
          <p:cNvSpPr>
            <a:spLocks noGrp="1"/>
          </p:cNvSpPr>
          <p:nvPr>
            <p:ph sz="half" idx="1"/>
          </p:nvPr>
        </p:nvSpPr>
        <p:spPr>
          <a:xfrm>
            <a:off x="457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7" name="TextBox 66"/>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cxnSp>
        <p:nvCxnSpPr>
          <p:cNvPr id="22"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2341553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86793" y="254833"/>
            <a:ext cx="3672591" cy="2042410"/>
          </a:xfrm>
        </p:spPr>
        <p:txBody>
          <a:bodyPr anchor="b"/>
          <a:lstStyle>
            <a:lvl1pPr>
              <a:defRPr sz="3200">
                <a:solidFill>
                  <a:srgbClr val="007E3A"/>
                </a:solidFill>
              </a:defRPr>
            </a:lvl1pPr>
          </a:lstStyle>
          <a:p>
            <a:r>
              <a:rPr lang="en-US"/>
              <a:t>Click to Add Section Title</a:t>
            </a:r>
          </a:p>
        </p:txBody>
      </p:sp>
      <p:cxnSp>
        <p:nvCxnSpPr>
          <p:cNvPr id="8" name="Straight Connector 7"/>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hasCustomPrompt="1"/>
          </p:nvPr>
        </p:nvSpPr>
        <p:spPr>
          <a:xfrm>
            <a:off x="4887392" y="2443632"/>
            <a:ext cx="3679487"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600" b="0" cap="none" spc="0" baseline="0">
                <a:ln w="0"/>
                <a:solidFill>
                  <a:schemeClr val="bg1">
                    <a:lumMod val="50000"/>
                  </a:schemeClr>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lvl="0"/>
            <a:r>
              <a:rPr lang="en-US"/>
              <a:t>Keep font size at 16pt and limit 2 lines Keep font size at 16pt and limit 2 lines</a:t>
            </a:r>
          </a:p>
        </p:txBody>
      </p:sp>
      <p:cxnSp>
        <p:nvCxnSpPr>
          <p:cNvPr id="7" name="Straight Connector 6"/>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892D50E-B0F1-8743-8649-B807A55AE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spTree>
    <p:extLst>
      <p:ext uri="{BB962C8B-B14F-4D97-AF65-F5344CB8AC3E}">
        <p14:creationId xmlns:p14="http://schemas.microsoft.com/office/powerpoint/2010/main" val="421277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NDA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320163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NDA LFUS Title Only 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5FC9720B-8514-A94E-9E18-742BF1C5B36E}"/>
              </a:ext>
            </a:extLst>
          </p:cNvPr>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non-public information – nda required</a:t>
            </a:r>
          </a:p>
        </p:txBody>
      </p:sp>
    </p:spTree>
    <p:extLst>
      <p:ext uri="{BB962C8B-B14F-4D97-AF65-F5344CB8AC3E}">
        <p14:creationId xmlns:p14="http://schemas.microsoft.com/office/powerpoint/2010/main" val="3857376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Internal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F5081F80-C457-6143-AA98-D45A09548752}"/>
              </a:ext>
            </a:extLst>
          </p:cNvPr>
          <p:cNvSpPr/>
          <p:nvPr/>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littelfuse internal</a:t>
            </a:r>
          </a:p>
        </p:txBody>
      </p:sp>
    </p:spTree>
    <p:extLst>
      <p:ext uri="{BB962C8B-B14F-4D97-AF65-F5344CB8AC3E}">
        <p14:creationId xmlns:p14="http://schemas.microsoft.com/office/powerpoint/2010/main" val="402937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719668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DA LFUS 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AC94DD32-252B-424B-B664-3B0C50D84957}"/>
              </a:ext>
            </a:extLst>
          </p:cNvPr>
          <p:cNvSpPr/>
          <p:nvPr userDrawn="1"/>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non-public information – nda required</a:t>
            </a:r>
          </a:p>
        </p:txBody>
      </p:sp>
    </p:spTree>
    <p:extLst>
      <p:ext uri="{BB962C8B-B14F-4D97-AF65-F5344CB8AC3E}">
        <p14:creationId xmlns:p14="http://schemas.microsoft.com/office/powerpoint/2010/main" val="278863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nternal LFUS 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7" name="Rectangle 6">
            <a:extLst>
              <a:ext uri="{FF2B5EF4-FFF2-40B4-BE49-F238E27FC236}">
                <a16:creationId xmlns:a16="http://schemas.microsoft.com/office/drawing/2014/main" id="{485FA59C-6ED7-3C46-8B96-300CFFC4D496}"/>
              </a:ext>
            </a:extLst>
          </p:cNvPr>
          <p:cNvSpPr/>
          <p:nvPr userDrawn="1"/>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littelfuse internal</a:t>
            </a:r>
          </a:p>
        </p:txBody>
      </p:sp>
    </p:spTree>
    <p:extLst>
      <p:ext uri="{BB962C8B-B14F-4D97-AF65-F5344CB8AC3E}">
        <p14:creationId xmlns:p14="http://schemas.microsoft.com/office/powerpoint/2010/main" val="1687400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s with Text">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6" name="Picture Placeholder 11"/>
          <p:cNvSpPr>
            <a:spLocks noGrp="1"/>
          </p:cNvSpPr>
          <p:nvPr>
            <p:ph type="pic" sz="quarter" idx="10" hasCustomPrompt="1"/>
          </p:nvPr>
        </p:nvSpPr>
        <p:spPr>
          <a:xfrm>
            <a:off x="559602" y="1104555"/>
            <a:ext cx="2619147" cy="168654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8" name="Picture Placeholder 11"/>
          <p:cNvSpPr>
            <a:spLocks noGrp="1"/>
          </p:cNvSpPr>
          <p:nvPr>
            <p:ph type="pic" sz="quarter" idx="14" hasCustomPrompt="1"/>
          </p:nvPr>
        </p:nvSpPr>
        <p:spPr>
          <a:xfrm>
            <a:off x="559602" y="2905397"/>
            <a:ext cx="2619147" cy="1362718"/>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9" name="Picture Placeholder 11"/>
          <p:cNvSpPr>
            <a:spLocks noGrp="1"/>
          </p:cNvSpPr>
          <p:nvPr>
            <p:ph type="pic" sz="quarter" idx="15" hasCustomPrompt="1"/>
          </p:nvPr>
        </p:nvSpPr>
        <p:spPr>
          <a:xfrm>
            <a:off x="3302802" y="2378183"/>
            <a:ext cx="1987137" cy="188993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20" name="Picture Placeholder 11"/>
          <p:cNvSpPr>
            <a:spLocks noGrp="1"/>
          </p:cNvSpPr>
          <p:nvPr>
            <p:ph type="pic" sz="quarter" idx="16" hasCustomPrompt="1"/>
          </p:nvPr>
        </p:nvSpPr>
        <p:spPr>
          <a:xfrm>
            <a:off x="3302802" y="1104556"/>
            <a:ext cx="1987137" cy="1159327"/>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4" name="Text Placeholder 3"/>
          <p:cNvSpPr>
            <a:spLocks noGrp="1"/>
          </p:cNvSpPr>
          <p:nvPr>
            <p:ph type="body" sz="quarter" idx="17" hasCustomPrompt="1"/>
          </p:nvPr>
        </p:nvSpPr>
        <p:spPr>
          <a:xfrm>
            <a:off x="5373688" y="1104554"/>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5373688" y="1387475"/>
            <a:ext cx="3389312" cy="2881313"/>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190452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p:txBody>
          <a:bodyPr anchor="b" anchorCtr="0"/>
          <a:lstStyle/>
          <a:p>
            <a:r>
              <a:rPr lang="en-US"/>
              <a:t>Click to edit Master title style</a:t>
            </a:r>
          </a:p>
        </p:txBody>
      </p:sp>
      <p:sp>
        <p:nvSpPr>
          <p:cNvPr id="3" name="Content Placeholder 2"/>
          <p:cNvSpPr>
            <a:spLocks noGrp="1"/>
          </p:cNvSpPr>
          <p:nvPr>
            <p:ph sz="half" idx="1"/>
          </p:nvPr>
        </p:nvSpPr>
        <p:spPr>
          <a:xfrm>
            <a:off x="457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7" name="TextBox 66"/>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cxnSp>
        <p:nvCxnSpPr>
          <p:cNvPr id="22"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415914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with Images">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4" name="Text Placeholder 3"/>
          <p:cNvSpPr>
            <a:spLocks noGrp="1"/>
          </p:cNvSpPr>
          <p:nvPr>
            <p:ph type="body" sz="quarter" idx="17" hasCustomPrompt="1"/>
          </p:nvPr>
        </p:nvSpPr>
        <p:spPr>
          <a:xfrm>
            <a:off x="457200" y="1076550"/>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457200" y="1359471"/>
            <a:ext cx="3389312" cy="2898047"/>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11"/>
          <p:cNvSpPr>
            <a:spLocks noGrp="1"/>
          </p:cNvSpPr>
          <p:nvPr>
            <p:ph type="pic" sz="quarter" idx="19" hasCustomPrompt="1"/>
          </p:nvPr>
        </p:nvSpPr>
        <p:spPr>
          <a:xfrm>
            <a:off x="3960262" y="1090102"/>
            <a:ext cx="1678427" cy="2048103"/>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2" name="Picture Placeholder 11"/>
          <p:cNvSpPr>
            <a:spLocks noGrp="1"/>
          </p:cNvSpPr>
          <p:nvPr>
            <p:ph type="pic" sz="quarter" idx="11" hasCustomPrompt="1"/>
          </p:nvPr>
        </p:nvSpPr>
        <p:spPr>
          <a:xfrm>
            <a:off x="3960262" y="3254028"/>
            <a:ext cx="1678427" cy="1003490"/>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3" name="Picture Placeholder 11"/>
          <p:cNvSpPr>
            <a:spLocks noGrp="1"/>
          </p:cNvSpPr>
          <p:nvPr>
            <p:ph type="pic" sz="quarter" idx="12" hasCustomPrompt="1"/>
          </p:nvPr>
        </p:nvSpPr>
        <p:spPr>
          <a:xfrm>
            <a:off x="5762739" y="1090102"/>
            <a:ext cx="2914333" cy="3167416"/>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6"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9"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327565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B09744-1912-734F-B69C-3111DCADD7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6597" y="2024072"/>
            <a:ext cx="2199569" cy="704248"/>
          </a:xfrm>
          <a:prstGeom prst="rect">
            <a:avLst/>
          </a:prstGeom>
        </p:spPr>
      </p:pic>
      <p:pic>
        <p:nvPicPr>
          <p:cNvPr id="8" name="Picture 7">
            <a:extLst>
              <a:ext uri="{FF2B5EF4-FFF2-40B4-BE49-F238E27FC236}">
                <a16:creationId xmlns:a16="http://schemas.microsoft.com/office/drawing/2014/main" id="{5A934DB6-7ABF-CD42-9D63-CDAF0B803F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4304" y="2002667"/>
            <a:ext cx="1655446" cy="483378"/>
          </a:xfrm>
          <a:prstGeom prst="rect">
            <a:avLst/>
          </a:prstGeom>
        </p:spPr>
      </p:pic>
      <p:sp>
        <p:nvSpPr>
          <p:cNvPr id="11" name="TextBox 10">
            <a:extLst>
              <a:ext uri="{FF2B5EF4-FFF2-40B4-BE49-F238E27FC236}">
                <a16:creationId xmlns:a16="http://schemas.microsoft.com/office/drawing/2014/main" id="{EF4B98B9-B4E1-D14C-80BF-CD71EB13FA4B}"/>
              </a:ext>
            </a:extLst>
          </p:cNvPr>
          <p:cNvSpPr txBox="1"/>
          <p:nvPr userDrawn="1"/>
        </p:nvSpPr>
        <p:spPr>
          <a:xfrm>
            <a:off x="457200" y="3965986"/>
            <a:ext cx="8229600" cy="996846"/>
          </a:xfrm>
          <a:prstGeom prst="rect">
            <a:avLst/>
          </a:prstGeom>
          <a:noFill/>
        </p:spPr>
        <p:txBody>
          <a:bodyPr wrap="square" rtlCol="0">
            <a:noAutofit/>
          </a:bodyPr>
          <a:lstStyle/>
          <a:p>
            <a:pPr algn="just"/>
            <a:r>
              <a:rPr lang="en-US" sz="800" i="1">
                <a:solidFill>
                  <a:srgbClr val="77787B"/>
                </a:solidFill>
              </a:rPr>
              <a:t>This document is provided by Littelfuse, Inc. (“Littelfuse”) for informational and guideline purposes only. Littelfuse assumes no liability for errors or omissions in this document or for any of the information contained herein. Information is provided on an “as is” and “with all faults” basis for evaluation purposes only. Applications described are for illustrative purposes only and Littelfuse makes no representation that such applications will be suitable for the customer’s specific use without further testing or modification. Littelfuse expressly disclaims all warranties, whether express, implied or statutory, including but not limited to the implied warranties of merchantability and fitness for a particular purpose, and non-infringement.  It is the customer’s sole responsibility to determine suitability for a particular system or use based on their own performance criteria, conditions, specific application, compatibility with other components, and environmental conditions. Customers must independently provide appropriate design and operating safeguards to minimize any risks associated with their applications and products. Read complete Disclaimer Notice at: </a:t>
            </a:r>
            <a:r>
              <a:rPr lang="en-US" sz="800" i="1">
                <a:solidFill>
                  <a:srgbClr val="77787B"/>
                </a:solidFill>
                <a:hlinkClick r:id="rId4"/>
              </a:rPr>
              <a:t>www.littelfuse.com/disclaimer-electronics</a:t>
            </a:r>
            <a:r>
              <a:rPr lang="en-US" sz="800" i="1">
                <a:solidFill>
                  <a:srgbClr val="77787B"/>
                </a:solidFill>
              </a:rPr>
              <a:t>.</a:t>
            </a:r>
          </a:p>
        </p:txBody>
      </p:sp>
    </p:spTree>
    <p:extLst>
      <p:ext uri="{BB962C8B-B14F-4D97-AF65-F5344CB8AC3E}">
        <p14:creationId xmlns:p14="http://schemas.microsoft.com/office/powerpoint/2010/main" val="180497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86793" y="254833"/>
            <a:ext cx="3672591" cy="2042410"/>
          </a:xfrm>
        </p:spPr>
        <p:txBody>
          <a:bodyPr anchor="b"/>
          <a:lstStyle>
            <a:lvl1pPr>
              <a:defRPr sz="3200">
                <a:solidFill>
                  <a:srgbClr val="007E3A"/>
                </a:solidFill>
              </a:defRPr>
            </a:lvl1pPr>
          </a:lstStyle>
          <a:p>
            <a:r>
              <a:rPr lang="en-US"/>
              <a:t>Click to Add Section Title</a:t>
            </a:r>
          </a:p>
        </p:txBody>
      </p:sp>
      <p:cxnSp>
        <p:nvCxnSpPr>
          <p:cNvPr id="8" name="Straight Connector 7"/>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hasCustomPrompt="1"/>
          </p:nvPr>
        </p:nvSpPr>
        <p:spPr>
          <a:xfrm>
            <a:off x="4887392" y="2443632"/>
            <a:ext cx="3679487"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600" b="0" cap="none" spc="0" baseline="0">
                <a:ln w="0"/>
                <a:solidFill>
                  <a:schemeClr val="bg1">
                    <a:lumMod val="50000"/>
                  </a:schemeClr>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lvl="0"/>
            <a:r>
              <a:rPr lang="en-US"/>
              <a:t>Keep font size at 16pt and limit 2 lines Keep font size at 16pt and limit 2 lines</a:t>
            </a:r>
          </a:p>
        </p:txBody>
      </p:sp>
      <p:cxnSp>
        <p:nvCxnSpPr>
          <p:cNvPr id="7" name="Straight Connector 6"/>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892D50E-B0F1-8743-8649-B807A55AE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spTree>
    <p:extLst>
      <p:ext uri="{BB962C8B-B14F-4D97-AF65-F5344CB8AC3E}">
        <p14:creationId xmlns:p14="http://schemas.microsoft.com/office/powerpoint/2010/main" val="360120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DA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47766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break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24543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70158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with Text">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6" name="Picture Placeholder 11"/>
          <p:cNvSpPr>
            <a:spLocks noGrp="1"/>
          </p:cNvSpPr>
          <p:nvPr>
            <p:ph type="pic" sz="quarter" idx="10" hasCustomPrompt="1"/>
          </p:nvPr>
        </p:nvSpPr>
        <p:spPr>
          <a:xfrm>
            <a:off x="559602" y="1104555"/>
            <a:ext cx="2619147" cy="168654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8" name="Picture Placeholder 11"/>
          <p:cNvSpPr>
            <a:spLocks noGrp="1"/>
          </p:cNvSpPr>
          <p:nvPr>
            <p:ph type="pic" sz="quarter" idx="14" hasCustomPrompt="1"/>
          </p:nvPr>
        </p:nvSpPr>
        <p:spPr>
          <a:xfrm>
            <a:off x="559602" y="2905397"/>
            <a:ext cx="2619147" cy="1362718"/>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9" name="Picture Placeholder 11"/>
          <p:cNvSpPr>
            <a:spLocks noGrp="1"/>
          </p:cNvSpPr>
          <p:nvPr>
            <p:ph type="pic" sz="quarter" idx="15" hasCustomPrompt="1"/>
          </p:nvPr>
        </p:nvSpPr>
        <p:spPr>
          <a:xfrm>
            <a:off x="3302802" y="2378183"/>
            <a:ext cx="1987137" cy="188993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20" name="Picture Placeholder 11"/>
          <p:cNvSpPr>
            <a:spLocks noGrp="1"/>
          </p:cNvSpPr>
          <p:nvPr>
            <p:ph type="pic" sz="quarter" idx="16" hasCustomPrompt="1"/>
          </p:nvPr>
        </p:nvSpPr>
        <p:spPr>
          <a:xfrm>
            <a:off x="3302802" y="1104556"/>
            <a:ext cx="1987137" cy="1159327"/>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4" name="Text Placeholder 3"/>
          <p:cNvSpPr>
            <a:spLocks noGrp="1"/>
          </p:cNvSpPr>
          <p:nvPr>
            <p:ph type="body" sz="quarter" idx="17" hasCustomPrompt="1"/>
          </p:nvPr>
        </p:nvSpPr>
        <p:spPr>
          <a:xfrm>
            <a:off x="5373688" y="1104554"/>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5373688" y="1387475"/>
            <a:ext cx="3389312" cy="2881313"/>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48736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with Images">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4" name="Text Placeholder 3"/>
          <p:cNvSpPr>
            <a:spLocks noGrp="1"/>
          </p:cNvSpPr>
          <p:nvPr>
            <p:ph type="body" sz="quarter" idx="17" hasCustomPrompt="1"/>
          </p:nvPr>
        </p:nvSpPr>
        <p:spPr>
          <a:xfrm>
            <a:off x="457200" y="1076550"/>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457200" y="1359471"/>
            <a:ext cx="3389312" cy="2898047"/>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11"/>
          <p:cNvSpPr>
            <a:spLocks noGrp="1"/>
          </p:cNvSpPr>
          <p:nvPr>
            <p:ph type="pic" sz="quarter" idx="19" hasCustomPrompt="1"/>
          </p:nvPr>
        </p:nvSpPr>
        <p:spPr>
          <a:xfrm>
            <a:off x="3960262" y="1090102"/>
            <a:ext cx="1678427" cy="2048103"/>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2" name="Picture Placeholder 11"/>
          <p:cNvSpPr>
            <a:spLocks noGrp="1"/>
          </p:cNvSpPr>
          <p:nvPr>
            <p:ph type="pic" sz="quarter" idx="11" hasCustomPrompt="1"/>
          </p:nvPr>
        </p:nvSpPr>
        <p:spPr>
          <a:xfrm>
            <a:off x="3960262" y="3254028"/>
            <a:ext cx="1678427" cy="1003490"/>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3" name="Picture Placeholder 11"/>
          <p:cNvSpPr>
            <a:spLocks noGrp="1"/>
          </p:cNvSpPr>
          <p:nvPr>
            <p:ph type="pic" sz="quarter" idx="12" hasCustomPrompt="1"/>
          </p:nvPr>
        </p:nvSpPr>
        <p:spPr>
          <a:xfrm>
            <a:off x="5762739" y="1090102"/>
            <a:ext cx="2914333" cy="3167416"/>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6"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9"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372067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9870"/>
            <a:ext cx="8229600" cy="739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endParaRPr lang="en-US"/>
          </a:p>
        </p:txBody>
      </p:sp>
      <p:sp>
        <p:nvSpPr>
          <p:cNvPr id="3" name="Text Placeholder 2"/>
          <p:cNvSpPr>
            <a:spLocks noGrp="1"/>
          </p:cNvSpPr>
          <p:nvPr>
            <p:ph type="body" idx="1"/>
          </p:nvPr>
        </p:nvSpPr>
        <p:spPr>
          <a:xfrm>
            <a:off x="457200" y="857250"/>
            <a:ext cx="8229600" cy="3543299"/>
          </a:xfrm>
          <a:prstGeom prst="rect">
            <a:avLst/>
          </a:prstGeom>
          <a:noFill/>
          <a:ln>
            <a:noFill/>
          </a:ln>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9" name="TextBox 8"/>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27"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8" name="TextBox 2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42"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3" name="TextBox 42"/>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2" name="TextBox 11"/>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4"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5" name="TextBox 14"/>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8" name="Picture 7"/>
          <p:cNvPicPr>
            <a:picLocks/>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cxnSp>
        <p:nvCxnSpPr>
          <p:cNvPr id="16"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520731228"/>
      </p:ext>
    </p:extLst>
  </p:cSld>
  <p:clrMap bg1="lt1" tx1="dk1" bg2="lt2" tx2="dk2" accent1="accent1" accent2="accent2" accent3="accent3" accent4="accent4" accent5="accent5" accent6="accent6" hlink="hlink" folHlink="folHlink"/>
  <p:sldLayoutIdLst>
    <p:sldLayoutId id="2147485748" r:id="rId1"/>
    <p:sldLayoutId id="2147485749" r:id="rId2"/>
    <p:sldLayoutId id="2147485752" r:id="rId3"/>
    <p:sldLayoutId id="2147485753" r:id="rId4"/>
    <p:sldLayoutId id="2147485754" r:id="rId5"/>
    <p:sldLayoutId id="2147485757" r:id="rId6"/>
    <p:sldLayoutId id="2147485758" r:id="rId7"/>
    <p:sldLayoutId id="2147485761" r:id="rId8"/>
    <p:sldLayoutId id="2147485762" r:id="rId9"/>
    <p:sldLayoutId id="2147485843" r:id="rId10"/>
  </p:sldLayoutIdLst>
  <p:hf hdr="0" ftr="0" dt="0"/>
  <p:txStyles>
    <p:titleStyle>
      <a:lvl1pPr algn="l" rtl="0" eaLnBrk="1" fontAlgn="base" hangingPunct="1">
        <a:spcBef>
          <a:spcPct val="0"/>
        </a:spcBef>
        <a:spcAft>
          <a:spcPct val="0"/>
        </a:spcAft>
        <a:defRPr sz="24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p:titleStyle>
    <p:body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0">
          <p15:clr>
            <a:srgbClr val="F26B43"/>
          </p15:clr>
        </p15:guide>
        <p15:guide id="4"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9870"/>
            <a:ext cx="8229600" cy="739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endParaRPr lang="en-US"/>
          </a:p>
        </p:txBody>
      </p:sp>
      <p:sp>
        <p:nvSpPr>
          <p:cNvPr id="3" name="Text Placeholder 2"/>
          <p:cNvSpPr>
            <a:spLocks noGrp="1"/>
          </p:cNvSpPr>
          <p:nvPr>
            <p:ph type="body" idx="1"/>
          </p:nvPr>
        </p:nvSpPr>
        <p:spPr>
          <a:xfrm>
            <a:off x="457200" y="857250"/>
            <a:ext cx="8229600" cy="3543299"/>
          </a:xfrm>
          <a:prstGeom prst="rect">
            <a:avLst/>
          </a:prstGeom>
          <a:noFill/>
          <a:ln>
            <a:noFill/>
          </a:ln>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9" name="TextBox 8"/>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27"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8" name="TextBox 2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42"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3" name="TextBox 42"/>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2" name="TextBox 11"/>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4"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5" name="TextBox 14"/>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8" name="Picture 7"/>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cxnSp>
        <p:nvCxnSpPr>
          <p:cNvPr id="16"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078848724"/>
      </p:ext>
    </p:extLst>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Lst>
  <p:hf hdr="0" ftr="0" dt="0"/>
  <p:txStyles>
    <p:titleStyle>
      <a:lvl1pPr algn="l" rtl="0" eaLnBrk="1" fontAlgn="base" hangingPunct="1">
        <a:spcBef>
          <a:spcPct val="0"/>
        </a:spcBef>
        <a:spcAft>
          <a:spcPct val="0"/>
        </a:spcAft>
        <a:defRPr sz="24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p:titleStyle>
    <p:body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0">
          <p15:clr>
            <a:srgbClr val="F26B43"/>
          </p15:clr>
        </p15:guide>
        <p15:guide id="4"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9870"/>
            <a:ext cx="8229600" cy="739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endParaRPr lang="en-US"/>
          </a:p>
        </p:txBody>
      </p:sp>
      <p:sp>
        <p:nvSpPr>
          <p:cNvPr id="3" name="Text Placeholder 2"/>
          <p:cNvSpPr>
            <a:spLocks noGrp="1"/>
          </p:cNvSpPr>
          <p:nvPr>
            <p:ph type="body" idx="1"/>
          </p:nvPr>
        </p:nvSpPr>
        <p:spPr>
          <a:xfrm>
            <a:off x="457200" y="857250"/>
            <a:ext cx="8229600" cy="3543299"/>
          </a:xfrm>
          <a:prstGeom prst="rect">
            <a:avLst/>
          </a:prstGeom>
          <a:noFill/>
          <a:ln>
            <a:noFill/>
          </a:ln>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9" name="TextBox 8"/>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27"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8" name="TextBox 2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42"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3" name="TextBox 42"/>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2" name="TextBox 11"/>
          <p:cNvSpPr txBox="1"/>
          <p:nvPr/>
        </p:nvSpPr>
        <p:spPr>
          <a:xfrm>
            <a:off x="6310365" y="4824933"/>
            <a:ext cx="2262135" cy="184666"/>
          </a:xfrm>
          <a:prstGeom prst="rect">
            <a:avLst/>
          </a:prstGeom>
          <a:noFill/>
        </p:spPr>
        <p:txBody>
          <a:bodyPr wrap="square" rtlCol="0">
            <a:spAutoFit/>
          </a:bodyPr>
          <a:lstStyle/>
          <a:p>
            <a:pPr algn="r"/>
            <a:r>
              <a:rPr lang="en-US" sz="600" baseline="0">
                <a:solidFill>
                  <a:schemeClr val="tx1">
                    <a:lumMod val="65000"/>
                    <a:lumOff val="35000"/>
                  </a:schemeClr>
                </a:solidFill>
                <a:latin typeface="Arial"/>
                <a:cs typeface="Arial"/>
              </a:rPr>
              <a:t>Confidential and Proprietary | L</a:t>
            </a:r>
            <a:r>
              <a:rPr lang="en-US" sz="600">
                <a:solidFill>
                  <a:schemeClr val="tx1">
                    <a:lumMod val="65000"/>
                    <a:lumOff val="35000"/>
                  </a:schemeClr>
                </a:solidFill>
                <a:latin typeface="Arial"/>
                <a:cs typeface="Arial"/>
              </a:rPr>
              <a:t>ittelfuse, Inc. ©</a:t>
            </a:r>
            <a:r>
              <a:rPr lang="en-US" sz="600" baseline="0">
                <a:solidFill>
                  <a:schemeClr val="tx1">
                    <a:lumMod val="65000"/>
                    <a:lumOff val="35000"/>
                  </a:schemeClr>
                </a:solidFill>
                <a:latin typeface="Arial"/>
                <a:cs typeface="Arial"/>
              </a:rPr>
              <a:t> 2022</a:t>
            </a:r>
            <a:endParaRPr lang="en-US" sz="600">
              <a:solidFill>
                <a:schemeClr val="tx1">
                  <a:lumMod val="65000"/>
                  <a:lumOff val="35000"/>
                </a:schemeClr>
              </a:solidFill>
              <a:latin typeface="Arial"/>
              <a:cs typeface="Arial"/>
            </a:endParaRPr>
          </a:p>
        </p:txBody>
      </p:sp>
      <p:sp>
        <p:nvSpPr>
          <p:cNvPr id="14"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5" name="TextBox 14"/>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8" name="Picture 7"/>
          <p:cNvPicPr>
            <a:picLocks/>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cxnSp>
        <p:nvCxnSpPr>
          <p:cNvPr id="16"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478868480"/>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5813" r:id="rId12"/>
    <p:sldLayoutId id="2147485814" r:id="rId13"/>
    <p:sldLayoutId id="2147485815" r:id="rId14"/>
    <p:sldLayoutId id="2147485816" r:id="rId15"/>
  </p:sldLayoutIdLst>
  <p:hf hdr="0" ftr="0" dt="0"/>
  <p:txStyles>
    <p:titleStyle>
      <a:lvl1pPr algn="l" rtl="0" eaLnBrk="1" fontAlgn="base" hangingPunct="1">
        <a:spcBef>
          <a:spcPct val="0"/>
        </a:spcBef>
        <a:spcAft>
          <a:spcPct val="0"/>
        </a:spcAft>
        <a:defRPr sz="24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p:titleStyle>
    <p:body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0">
          <p15:clr>
            <a:srgbClr val="F26B43"/>
          </p15:clr>
        </p15:guide>
        <p15:guide id="4"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electronicscatalogs.littelfuse.com/Integrated-Circuits-Selection-Guide/1/" TargetMode="External"/><Relationship Id="rId3" Type="http://schemas.openxmlformats.org/officeDocument/2006/relationships/image" Target="../media/image30.png"/><Relationship Id="rId7" Type="http://schemas.openxmlformats.org/officeDocument/2006/relationships/hyperlink" Target="http://electronicscatalogs.littelfuse.com/psg" TargetMode="External"/><Relationship Id="rId12" Type="http://schemas.openxmlformats.org/officeDocument/2006/relationships/image" Target="../media/image34.png"/><Relationship Id="rId2" Type="http://schemas.openxmlformats.org/officeDocument/2006/relationships/hyperlink" Target="https://info.littelfuse.com/hubfs/Electronics/Documents/LFUS_xAE_Two_Three_%20Wheeler_Spotlight.pdf" TargetMode="Externa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s://electronicscatalogs.littelfuse.com/Power-Semiconductor-Selection-Guide/C1/" TargetMode="External"/><Relationship Id="rId5" Type="http://schemas.openxmlformats.org/officeDocument/2006/relationships/hyperlink" Target="https://electronicscatalogs.littelfuse.com/EV-Charging-Application-Guide/1/" TargetMode="External"/><Relationship Id="rId10" Type="http://schemas.openxmlformats.org/officeDocument/2006/relationships/image" Target="../media/image33.png"/><Relationship Id="rId4" Type="http://schemas.openxmlformats.org/officeDocument/2006/relationships/hyperlink" Target="http://electronicscatalogs.littelfuse.com/" TargetMode="External"/><Relationship Id="rId9" Type="http://schemas.openxmlformats.org/officeDocument/2006/relationships/hyperlink" Target="https://info.littelfuse.com/hubfs/Electronics/Documents/Littelfuse%20Sensing%20Products%20Selection%20Guide.pdf" TargetMode="External"/><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ttelfuse.com/disclaimer-electronics" TargetMode="External"/><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s://www.ceew.in/cef/intelligence/tool/electric-mobility/electric-vehic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12"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hyperlink" Target="https://www.littelfuse.com/products/gas-discharge-tubes/high-voltage-gdt/cg3.aspx?utm_source=SFD&amp;utm_medium=Two-Wheeler+and+Three_Wheeler+Charging+Solutions&amp;utm_campaign=GDT" TargetMode="External"/><Relationship Id="rId13" Type="http://schemas.openxmlformats.org/officeDocument/2006/relationships/hyperlink" Target="https://www.ixysic.com/Products/IGBT-MOSFETDvr.htm" TargetMode="External"/><Relationship Id="rId18" Type="http://schemas.openxmlformats.org/officeDocument/2006/relationships/hyperlink" Target="https://www.ixys.com/PartSearchResults.aspx?searchStr=DSEp&amp;SearchSubmit=Go" TargetMode="External"/><Relationship Id="rId26" Type="http://schemas.openxmlformats.org/officeDocument/2006/relationships/image" Target="../media/image29.png"/><Relationship Id="rId3" Type="http://schemas.openxmlformats.org/officeDocument/2006/relationships/hyperlink" Target="https://www.littelfuse.com/products/fuses/cartridge-fuses/5x20mm-fuses/215?utm_source=SFD&amp;utm_medium=Two-Wheeler+and+Three_Wheeler+Charging+Solutions&amp;utm_campaign=Fuse" TargetMode="External"/><Relationship Id="rId21" Type="http://schemas.openxmlformats.org/officeDocument/2006/relationships/hyperlink" Target="https://www.littelfuse.com/products/fuses/automotive-passenger-car/high-current-fuses/midi-70v?utm_source=SFD&amp;utm_medium=Two-Wheeler+and+Three_Wheeler+Charging+Solutions&amp;utm_campaign=Fuse" TargetMode="External"/><Relationship Id="rId7" Type="http://schemas.openxmlformats.org/officeDocument/2006/relationships/hyperlink" Target="https://www.littelfuse.com/products/gas-discharge-tubes/medium-to-high-surge-gdt/cg-cg2.aspx?utm_source=SFD&amp;utm_medium=Two-Wheeler+and+Three_Wheeler+Charging+Solutions&amp;utm_campaign=GDT" TargetMode="External"/><Relationship Id="rId12" Type="http://schemas.openxmlformats.org/officeDocument/2006/relationships/hyperlink" Target="https://www.ixysic.com/home/pdfs.nsf/www/IX4340.pdf/$file/IX4340.pdf" TargetMode="External"/><Relationship Id="rId17" Type="http://schemas.openxmlformats.org/officeDocument/2006/relationships/hyperlink" Target="https://ixys.com/PartSearchResults.aspx?searchStr=DSEK60&amp;SearchSubmit=Go" TargetMode="External"/><Relationship Id="rId25" Type="http://schemas.openxmlformats.org/officeDocument/2006/relationships/hyperlink" Target="https://www.zilog.com/index.php?option=com_product&amp;Itemid=26&amp;task=parts&amp;BL=1&amp;familyId=6&amp;productId=Z8F3224&amp;device_series=Z8F3224" TargetMode="External"/><Relationship Id="rId2" Type="http://schemas.openxmlformats.org/officeDocument/2006/relationships/hyperlink" Target="https://www.littelfuse.com/products/fuses/cartridge-fuses/5x20mm-fuses/216.aspx?utm_source=SFD&amp;utm_medium=Two-Wheeler+and+Three_Wheeler+Charging+Solutions&amp;utm_campaign=Fuse" TargetMode="External"/><Relationship Id="rId16" Type="http://schemas.openxmlformats.org/officeDocument/2006/relationships/hyperlink" Target="https://m.littelfuse.com/~/media/electronics/datasheets/discrete_mosfets/littelfuse_discrete_mosfets_n-channel_super_junction_multi-chip_config_f__47-06kc5_datasheet.pdf.pdf?utm_source=Spotlight&amp;utm_medium=Two-Wheeler+and+Three_Wheeler+Charging+Solutions&amp;utm_campaign=MOSFET" TargetMode="External"/><Relationship Id="rId20" Type="http://schemas.openxmlformats.org/officeDocument/2006/relationships/hyperlink" Target="https://www.littelfuse.com/products/fuses/cartridge-fuses/6x25mm-fuses/688?utm_source=SFD&amp;utm_medium=Two-Wheeler+and+Three_Wheeler+Charging+Solutions&amp;utm_campaign=Fuse" TargetMode="External"/><Relationship Id="rId1" Type="http://schemas.openxmlformats.org/officeDocument/2006/relationships/slideLayout" Target="../slideLayouts/slideLayout10.xml"/><Relationship Id="rId6" Type="http://schemas.openxmlformats.org/officeDocument/2006/relationships/hyperlink" Target="https://www.littelfuse.com/products/varistors/radial-leaded/xtreme.aspx?utm_source=SFD&amp;utm_medium=Two-Wheeler+and+Three_Wheeler+Charging+Solutions&amp;utm_campaign=MOV" TargetMode="External"/><Relationship Id="rId11" Type="http://schemas.openxmlformats.org/officeDocument/2006/relationships/hyperlink" Target="https://www.littelfuse.com/products/power-semiconductors/discrete-mosfets/n-channel-ultra-junction/x3-class?utm_source=SFD&amp;utm_medium=Two-Wheeler+and+Three_Wheeler+Charging+Solutions&amp;utm_campaign=MOSFET" TargetMode="External"/><Relationship Id="rId24" Type="http://schemas.openxmlformats.org/officeDocument/2006/relationships/hyperlink" Target="https://www.littelfuse.com/products/fuses/automotive-passenger-car/high-current-fuses/bf1-58v?utm_source=SFD&amp;utm_medium=Two-Wheeler+and+Three_Wheeler+Charging+Solutions&amp;utm_campaign=Fuse" TargetMode="External"/><Relationship Id="rId5" Type="http://schemas.openxmlformats.org/officeDocument/2006/relationships/hyperlink" Target="https://www.littelfuse.com/products/varistors/thermally-protected/tmov.aspx?utm_source=SFD&amp;utm_medium=Two-Wheeler+and+Three_Wheeler+Charging+Solutions&amp;utm_campaign=MOV" TargetMode="External"/><Relationship Id="rId15" Type="http://schemas.openxmlformats.org/officeDocument/2006/relationships/hyperlink" Target="https://m.littelfuse.com/~/media/electronics/datasheets/discrete_mosfets/littelfuse_discrete_mosfets_n-channel_super_junction_multi-chip_config_f__47-06kc5_datasheet.pdf.pdf?utm_source=SFD&amp;utm_medium=Two-Wheeler+and+Three_Wheeler+Charging+Solutions&amp;utm_campaign=Power+MOSFET+with+HiPerDyn%E2%84%A2+FRED" TargetMode="External"/><Relationship Id="rId23" Type="http://schemas.openxmlformats.org/officeDocument/2006/relationships/hyperlink" Target="https://www.littelfuse.com/products/fuses/specialty-power-fuses/lift-truck-fuses/cnne?utm_source=SFD&amp;utm_medium=Two-Wheeler+and+Three_Wheeler+Charging+Solutions&amp;utm_campaign=Fuse" TargetMode="External"/><Relationship Id="rId10" Type="http://schemas.openxmlformats.org/officeDocument/2006/relationships/hyperlink" Target="https://www.littelfuse.com/products/power-semiconductors/discrete-mosfets/n-channel-ultra-junction/x2-class.aspx?utm_source=SFD&amp;utm_medium=Two-Wheeler+and+Three_Wheeler+Charging+Solutions&amp;utm_campaign=MOSFET" TargetMode="External"/><Relationship Id="rId19" Type="http://schemas.openxmlformats.org/officeDocument/2006/relationships/hyperlink" Target="https://www.ixys.com/PartSearchResults.aspx?searchStr=DPG&amp;SearchSubmit=Go" TargetMode="External"/><Relationship Id="rId4" Type="http://schemas.openxmlformats.org/officeDocument/2006/relationships/hyperlink" Target="https://www.littelfuse.com/products/fuses/cartridge-fuses/3ab_3ag-6_3x32mm-fuses/314?utm_source=Spotlight&amp;utm_medium=Two-Wheeler+and+Three_Wheeler+Charging+Solutions&amp;utm_campaign=Fuse" TargetMode="External"/><Relationship Id="rId9" Type="http://schemas.openxmlformats.org/officeDocument/2006/relationships/hyperlink" Target="https://ixapps.ixys.com/datasheet/fbo40-12n.pdf" TargetMode="External"/><Relationship Id="rId14" Type="http://schemas.openxmlformats.org/officeDocument/2006/relationships/hyperlink" Target="https://www.littelfuse.com/search-results.aspx?utm_source=SFD&amp;utm_medium=Two-Wheeler+and+Three_Wheeler+Charging+Solutions&amp;utm_campaign=SiC+Diode#q=LSIC2SD065&amp;t=SeriesTab" TargetMode="External"/><Relationship Id="rId22" Type="http://schemas.openxmlformats.org/officeDocument/2006/relationships/hyperlink" Target="https://www.littelfuse.com/products/fuses/specialty-power-fuses/lift-truck-fuses/cnn?utm_source=SFD&amp;utm_medium=Two-Wheeler+and+Three_Wheeler+Charging+Solutions&amp;utm_campaign=Fus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littelfuse.com/products/gas-discharge-tubes/medium-to-high-surge-gdt/cg-cg2.aspx?utm_source=SFD&amp;utm_medium=Two-Wheeler+and+Three_Wheeler+Charging+Solutions&amp;utm_campaign=GDT" TargetMode="External"/><Relationship Id="rId13" Type="http://schemas.openxmlformats.org/officeDocument/2006/relationships/hyperlink" Target="https://www.ixysic.com/home/pdfs.nsf/www/IX4340.pdf/$file/IX4340.pdf" TargetMode="External"/><Relationship Id="rId18" Type="http://schemas.openxmlformats.org/officeDocument/2006/relationships/hyperlink" Target="https://ixys.com/PartSearchResults.aspx?searchStr=DSEK60&amp;SearchSubmit=Go" TargetMode="External"/><Relationship Id="rId26" Type="http://schemas.openxmlformats.org/officeDocument/2006/relationships/hyperlink" Target="https://www.zilog.com/index.php?option=com_product&amp;Itemid=26&amp;task=parts&amp;BL=1&amp;familyId=6&amp;productId=Z8F3224&amp;device_series=Z8F3224" TargetMode="External"/><Relationship Id="rId3" Type="http://schemas.openxmlformats.org/officeDocument/2006/relationships/hyperlink" Target="https://www.littelfuse.com/products/fuses/cartridge-fuses/5x20mm-fuses/216.aspx?utm_source=SFD&amp;utm_medium=Two-Wheeler+and+Three_Wheeler+Charging+Solutions&amp;utm_campaign=Fuse" TargetMode="External"/><Relationship Id="rId21" Type="http://schemas.openxmlformats.org/officeDocument/2006/relationships/hyperlink" Target="https://www.littelfuse.com/products/fuses/cartridge-fuses/6x25mm-fuses/688?utm_source=SFD&amp;utm_medium=Two-Wheeler+and+Three_Wheeler+Charging+Solutions&amp;utm_campaign=Fuse" TargetMode="External"/><Relationship Id="rId7" Type="http://schemas.openxmlformats.org/officeDocument/2006/relationships/hyperlink" Target="https://www.littelfuse.com/products/varistors/radial-leaded/xtreme.aspx?utm_source=SFD&amp;utm_medium=Two-Wheeler+and+Three_Wheeler+Charging+Solutions&amp;utm_campaign=MOV" TargetMode="External"/><Relationship Id="rId12" Type="http://schemas.openxmlformats.org/officeDocument/2006/relationships/hyperlink" Target="https://www.littelfuse.com/products/power-semiconductors/discrete-mosfets/n-channel-ultra-junction/x3-class?utm_source=SFD&amp;utm_medium=Two-Wheeler+and+Three_Wheeler+Charging+Solutions&amp;utm_campaign=MOSFET" TargetMode="External"/><Relationship Id="rId17" Type="http://schemas.openxmlformats.org/officeDocument/2006/relationships/hyperlink" Target="https://m.littelfuse.com/~/media/electronics/datasheets/discrete_mosfets/littelfuse_discrete_mosfets_n-channel_super_junction_multi-chip_config_f__47-06kc5_datasheet.pdf.pdf?utm_source=Spotlight&amp;utm_medium=Two-Wheeler+and+Three_Wheeler+Charging+Solutions&amp;utm_campaign=MOSFET" TargetMode="External"/><Relationship Id="rId25" Type="http://schemas.openxmlformats.org/officeDocument/2006/relationships/hyperlink" Target="https://www.littelfuse.com/products/fuses/automotive-passenger-car/high-current-fuses/bf1-58v?utm_source=SFD&amp;utm_medium=Two-Wheeler+and+Three_Wheeler+Charging+Solutions&amp;utm_campaign=Fuse" TargetMode="External"/><Relationship Id="rId2" Type="http://schemas.openxmlformats.org/officeDocument/2006/relationships/image" Target="../media/image29.png"/><Relationship Id="rId16" Type="http://schemas.openxmlformats.org/officeDocument/2006/relationships/hyperlink" Target="https://m.littelfuse.com/~/media/electronics/datasheets/discrete_mosfets/littelfuse_discrete_mosfets_n-channel_super_junction_multi-chip_config_f__47-06kc5_datasheet.pdf.pdf?utm_source=SFD&amp;utm_medium=Two-Wheeler+and+Three_Wheeler+Charging+Solutions&amp;utm_campaign=Power+MOSFET+with+HiPerDyn%E2%84%A2+FRED" TargetMode="External"/><Relationship Id="rId20" Type="http://schemas.openxmlformats.org/officeDocument/2006/relationships/hyperlink" Target="https://www.ixys.com/PartSearchResults.aspx?searchStr=DPG&amp;SearchSubmit=Go" TargetMode="External"/><Relationship Id="rId1" Type="http://schemas.openxmlformats.org/officeDocument/2006/relationships/slideLayout" Target="../slideLayouts/slideLayout2.xml"/><Relationship Id="rId6" Type="http://schemas.openxmlformats.org/officeDocument/2006/relationships/hyperlink" Target="https://www.littelfuse.com/products/varistors/thermally-protected/tmov.aspx?utm_source=SFD&amp;utm_medium=Two-Wheeler+and+Three_Wheeler+Charging+Solutions&amp;utm_campaign=MOV" TargetMode="External"/><Relationship Id="rId11" Type="http://schemas.openxmlformats.org/officeDocument/2006/relationships/hyperlink" Target="https://www.littelfuse.com/products/power-semiconductors/discrete-mosfets/n-channel-ultra-junction/x2-class.aspx?utm_source=SFD&amp;utm_medium=Two-Wheeler+and+Three_Wheeler+Charging+Solutions&amp;utm_campaign=MOSFET" TargetMode="External"/><Relationship Id="rId24" Type="http://schemas.openxmlformats.org/officeDocument/2006/relationships/hyperlink" Target="https://www.littelfuse.com/products/fuses/specialty-power-fuses/lift-truck-fuses/cnne?utm_source=SFD&amp;utm_medium=Two-Wheeler+and+Three_Wheeler+Charging+Solutions&amp;utm_campaign=Fuse" TargetMode="External"/><Relationship Id="rId5" Type="http://schemas.openxmlformats.org/officeDocument/2006/relationships/hyperlink" Target="https://www.littelfuse.com/products/fuses/cartridge-fuses/3ab_3ag-6_3x32mm-fuses/314?utm_source=Spotlight&amp;utm_medium=Two-Wheeler+and+Three_Wheeler+Charging+Solutions&amp;utm_campaign=Fuse" TargetMode="External"/><Relationship Id="rId15" Type="http://schemas.openxmlformats.org/officeDocument/2006/relationships/hyperlink" Target="https://www.littelfuse.com/search-results.aspx?utm_source=SFD&amp;utm_medium=Two-Wheeler+and+Three_Wheeler+Charging+Solutions&amp;utm_campaign=SiC+Diode#q=LSIC2SD065&amp;t=SeriesTab" TargetMode="External"/><Relationship Id="rId23" Type="http://schemas.openxmlformats.org/officeDocument/2006/relationships/hyperlink" Target="https://www.littelfuse.com/products/fuses/specialty-power-fuses/lift-truck-fuses/cnn?utm_source=SFD&amp;utm_medium=Two-Wheeler+and+Three_Wheeler+Charging+Solutions&amp;utm_campaign=Fuse" TargetMode="External"/><Relationship Id="rId10" Type="http://schemas.openxmlformats.org/officeDocument/2006/relationships/hyperlink" Target="https://ixapps.ixys.com/datasheet/fbo40-12n.pdf" TargetMode="External"/><Relationship Id="rId19" Type="http://schemas.openxmlformats.org/officeDocument/2006/relationships/hyperlink" Target="https://www.ixys.com/PartSearchResults.aspx?searchStr=DSEp&amp;SearchSubmit=Go" TargetMode="External"/><Relationship Id="rId4" Type="http://schemas.openxmlformats.org/officeDocument/2006/relationships/hyperlink" Target="https://www.littelfuse.com/products/fuses/cartridge-fuses/5x20mm-fuses/215?utm_source=SFD&amp;utm_medium=Two-Wheeler+and+Three_Wheeler+Charging+Solutions&amp;utm_campaign=Fuse" TargetMode="External"/><Relationship Id="rId9" Type="http://schemas.openxmlformats.org/officeDocument/2006/relationships/hyperlink" Target="https://www.littelfuse.com/products/gas-discharge-tubes/high-voltage-gdt/cg3.aspx?utm_source=SFD&amp;utm_medium=Two-Wheeler+and+Three_Wheeler+Charging+Solutions&amp;utm_campaign=GDT" TargetMode="External"/><Relationship Id="rId14" Type="http://schemas.openxmlformats.org/officeDocument/2006/relationships/hyperlink" Target="https://www.ixysic.com/Products/IGBT-MOSFETDvr.htm" TargetMode="External"/><Relationship Id="rId22" Type="http://schemas.openxmlformats.org/officeDocument/2006/relationships/hyperlink" Target="https://www.littelfuse.com/products/fuses/automotive-passenger-car/high-current-fuses/midi-70v?utm_source=SFD&amp;utm_medium=Two-Wheeler+and+Three_Wheeler+Charging+Solutions&amp;utm_campaign=Fus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littelfuse.com/products/gas-discharge-tubes/high-voltage-gdt/cg3.aspx?utm_source=SFD&amp;utm_medium=Two-Wheeler+and+Three_Wheeler+Charging+Solutions&amp;utm_campaign=GDT" TargetMode="External"/><Relationship Id="rId13" Type="http://schemas.openxmlformats.org/officeDocument/2006/relationships/hyperlink" Target="https://www.littelfuse.com/products/power-semiconductors/discrete-mosfets/n-channel-ultra-junction/x3-class?utm_source=SFD&amp;utm_medium=Two-Wheeler+and+Three_Wheeler+Charging+Solutions&amp;utm_campaign=MOSFET" TargetMode="External"/><Relationship Id="rId18" Type="http://schemas.openxmlformats.org/officeDocument/2006/relationships/hyperlink" Target="https://ixys.com/PartSearchResults.aspx?searchStr=DSEK60&amp;SearchSubmit=Go" TargetMode="External"/><Relationship Id="rId26" Type="http://schemas.openxmlformats.org/officeDocument/2006/relationships/image" Target="../media/image29.png"/><Relationship Id="rId3" Type="http://schemas.openxmlformats.org/officeDocument/2006/relationships/hyperlink" Target="https://www.littelfuse.com/products/fuses/cartridge-fuses/5x20mm-fuses/215?utm_source=SFD&amp;utm_medium=Two-Wheeler+and+Three_Wheeler+Charging+Solutions&amp;utm_campaign=Fuse" TargetMode="External"/><Relationship Id="rId21" Type="http://schemas.openxmlformats.org/officeDocument/2006/relationships/hyperlink" Target="https://www.littelfuse.com/products/fuses/specialty-power-fuses/lift-truck-fuses/cnn?utm_source=SFD&amp;utm_medium=Two-Wheeler+and+Three_Wheeler+Charging+Solutions&amp;utm_campaign=Fuse" TargetMode="External"/><Relationship Id="rId7" Type="http://schemas.openxmlformats.org/officeDocument/2006/relationships/hyperlink" Target="https://www.littelfuse.com/products/gas-discharge-tubes/medium-to-high-surge-gdt/cg-cg2.aspx?utm_source=SFD&amp;utm_medium=Two-Wheeler+and+Three_Wheeler+Charging+Solutions&amp;utm_campaign=GDT" TargetMode="External"/><Relationship Id="rId12" Type="http://schemas.openxmlformats.org/officeDocument/2006/relationships/hyperlink" Target="https://www.littelfuse.com/products/power-semiconductors/discrete-mosfets/n-channel-ultra-junction/x2-class.aspx?utm_source=SFD&amp;utm_medium=Two-Wheeler+and+Three_Wheeler+Charging+Solutions&amp;utm_campaign=MOSFET" TargetMode="External"/><Relationship Id="rId17" Type="http://schemas.openxmlformats.org/officeDocument/2006/relationships/hyperlink" Target="https://m.littelfuse.com/~/media/electronics/datasheets/discrete_mosfets/littelfuse_discrete_mosfets_n-channel_super_junction_multi-chip_config_f__47-06kc5_datasheet.pdf.pdf?utm_source=SFD&amp;utm_medium=Two-Wheeler+and+Three_Wheeler+Charging+Solutions&amp;utm_campaign=Power+MOSFET+with+HiPerDyn%E2%84%A2+FRED" TargetMode="External"/><Relationship Id="rId25" Type="http://schemas.openxmlformats.org/officeDocument/2006/relationships/hyperlink" Target="https://www.zilog.com/index.php?option=com_product&amp;Itemid=26&amp;task=parts&amp;BL=1&amp;familyId=6&amp;productId=Z8F3224&amp;device_series=Z8F3224" TargetMode="External"/><Relationship Id="rId2" Type="http://schemas.openxmlformats.org/officeDocument/2006/relationships/hyperlink" Target="https://www.littelfuse.com/products/fuses/cartridge-fuses/5x20mm-fuses/216.aspx?utm_source=SFD&amp;utm_medium=Two-Wheeler+and+Three_Wheeler+Charging+Solutions&amp;utm_campaign=Fuse" TargetMode="External"/><Relationship Id="rId16" Type="http://schemas.openxmlformats.org/officeDocument/2006/relationships/hyperlink" Target="https://www.littelfuse.com/search-results.aspx?utm_source=SFD&amp;utm_medium=Two-Wheeler+and+Three_Wheeler+Charging+Solutions&amp;utm_campaign=SiC+Diode#q=LSIC2SD065&amp;t=SeriesTab" TargetMode="External"/><Relationship Id="rId20" Type="http://schemas.openxmlformats.org/officeDocument/2006/relationships/hyperlink" Target="https://www.littelfuse.com/products/fuses/automotive-passenger-car/high-current-fuses/midi-70v?utm_source=SFD&amp;utm_medium=Two-Wheeler+and+Three_Wheeler+Charging+Solutions&amp;utm_campaign=Fuse" TargetMode="External"/><Relationship Id="rId1" Type="http://schemas.openxmlformats.org/officeDocument/2006/relationships/slideLayout" Target="../slideLayouts/slideLayout10.xml"/><Relationship Id="rId6" Type="http://schemas.openxmlformats.org/officeDocument/2006/relationships/hyperlink" Target="https://www.littelfuse.com/products/varistors/radial-leaded/xtreme.aspx?utm_source=SFD&amp;utm_medium=Two-Wheeler+and+Three_Wheeler+Charging+Solutions&amp;utm_campaign=MOV" TargetMode="External"/><Relationship Id="rId11" Type="http://schemas.openxmlformats.org/officeDocument/2006/relationships/hyperlink" Target="https://ixapps.ixys.com/datasheet/fbo40-12n.pdf" TargetMode="External"/><Relationship Id="rId24" Type="http://schemas.openxmlformats.org/officeDocument/2006/relationships/hyperlink" Target="https://www.littelfuse.com/products/power-semiconductors/discrete-mosfets/smpd-packages/hiperfet-and-mosfet?utm_source=SFD&amp;utm_medium=Two-Wheeler+and+Three_Wheeler+Charging+Solutions&amp;utm_campaign=MOSFET" TargetMode="External"/><Relationship Id="rId5" Type="http://schemas.openxmlformats.org/officeDocument/2006/relationships/hyperlink" Target="https://www.littelfuse.com/products/varistors/thermally-protected/tmov.aspx?utm_source=SFD&amp;utm_medium=Two-Wheeler+and+Three_Wheeler+Charging+Solutions&amp;utm_campaign=MOV" TargetMode="External"/><Relationship Id="rId15" Type="http://schemas.openxmlformats.org/officeDocument/2006/relationships/hyperlink" Target="https://www.ixysic.com/Products/IGBT-MOSFETDvr.htm" TargetMode="External"/><Relationship Id="rId23" Type="http://schemas.openxmlformats.org/officeDocument/2006/relationships/hyperlink" Target="https://www.littelfuse.com/products/power-semiconductors/discrete-mosfets/n-channel-ultra-junction/x4-class?utm_source=SFD&amp;utm_medium=Two-Wheeler+and+Three_Wheeler+Charging+Solutions&amp;utm_campaign=MOSFET" TargetMode="External"/><Relationship Id="rId10" Type="http://schemas.openxmlformats.org/officeDocument/2006/relationships/hyperlink" Target="https://www.littelfuse.com/products/sidactor-protection-thyristors/high-exposure-surge-protection/pxxx0s3n?utm_source=SFD&amp;utm_medium=Two-Wheeler+and+Three_Wheeler+Charging+Solutions&amp;utm_campaign=SIDACtor" TargetMode="External"/><Relationship Id="rId19" Type="http://schemas.openxmlformats.org/officeDocument/2006/relationships/hyperlink" Target="https://www.littelfuse.com/products/fuses/automotive-passenger-car/high-current-fuses/mega-120v?utm_source=SFD&amp;utm_medium=Two-Wheeler+and+Three_Wheeler+Charging+Solutions&amp;utm_campaign=Fuse" TargetMode="External"/><Relationship Id="rId4" Type="http://schemas.openxmlformats.org/officeDocument/2006/relationships/hyperlink" Target="https://www.littelfuse.com/products/fuses/cartridge-fuses/3ab_3ag-6_3x32mm-fuses/314?utm_source=Spotlight&amp;utm_medium=Two-Wheeler+and+Three_Wheeler+Charging+Solutions&amp;utm_campaign=Fuse" TargetMode="External"/><Relationship Id="rId9" Type="http://schemas.openxmlformats.org/officeDocument/2006/relationships/hyperlink" Target="https://www.littelfuse.com/products/sidactor-protection-thyristors/high-exposure-surge-protection/pxxx0fnl.aspx?utm_source=SFD&amp;utm_medium=Two-Wheeler+and+Three_Wheeler+Charging+Solutions&amp;utm_campaign=SIDACtor" TargetMode="External"/><Relationship Id="rId14" Type="http://schemas.openxmlformats.org/officeDocument/2006/relationships/hyperlink" Target="https://www.ixysic.com/home/pdfs.nsf/www/IX4340.pdf/$file/IX4340.pdf" TargetMode="External"/><Relationship Id="rId22" Type="http://schemas.openxmlformats.org/officeDocument/2006/relationships/hyperlink" Target="https://www.littelfuse.com/products/fuses/specialty-power-fuses/lift-truck-fuses/cnne?utm_source=SFD&amp;utm_medium=Two-Wheeler+and+Three_Wheeler+Charging+Solutions&amp;utm_campaign=Fus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littelfuse.com/products/gas-discharge-tubes/medium-to-high-surge-gdt/cg-cg2.aspx?utm_source=SFD&amp;utm_medium=Two-Wheeler+and+Three_Wheeler+Charging+Solutions&amp;utm_campaign=GDT" TargetMode="External"/><Relationship Id="rId13" Type="http://schemas.openxmlformats.org/officeDocument/2006/relationships/hyperlink" Target="https://www.littelfuse.com/products/power-semiconductors/discrete-mosfets/n-channel-ultra-junction/x2-class.aspx?utm_source=SFD&amp;utm_medium=Two-Wheeler+and+Three_Wheeler+Charging+Solutions&amp;utm_campaign=MOSFET" TargetMode="External"/><Relationship Id="rId18" Type="http://schemas.openxmlformats.org/officeDocument/2006/relationships/hyperlink" Target="https://m.littelfuse.com/~/media/electronics/datasheets/discrete_mosfets/littelfuse_discrete_mosfets_n-channel_super_junction_multi-chip_config_f__47-06kc5_datasheet.pdf.pdf?utm_source=SFD&amp;utm_medium=Two-Wheeler+and+Three_Wheeler+Charging+Solutions&amp;utm_campaign=Power+MOSFET+with+HiPerDyn%E2%84%A2+FRED" TargetMode="External"/><Relationship Id="rId26" Type="http://schemas.openxmlformats.org/officeDocument/2006/relationships/hyperlink" Target="https://www.zilog.com/index.php?option=com_product&amp;Itemid=26&amp;task=parts&amp;BL=1&amp;familyId=6&amp;productId=Z8F3224&amp;device_series=Z8F3224" TargetMode="External"/><Relationship Id="rId3" Type="http://schemas.openxmlformats.org/officeDocument/2006/relationships/hyperlink" Target="https://www.littelfuse.com/products/fuses/cartridge-fuses/5x20mm-fuses/216.aspx?utm_source=SFD&amp;utm_medium=Two-Wheeler+and+Three_Wheeler+Charging+Solutions&amp;utm_campaign=Fuse" TargetMode="External"/><Relationship Id="rId21" Type="http://schemas.openxmlformats.org/officeDocument/2006/relationships/hyperlink" Target="https://www.littelfuse.com/products/fuses/automotive-passenger-car/high-current-fuses/midi-70v?utm_source=SFD&amp;utm_medium=Two-Wheeler+and+Three_Wheeler+Charging+Solutions&amp;utm_campaign=Fuse" TargetMode="External"/><Relationship Id="rId7" Type="http://schemas.openxmlformats.org/officeDocument/2006/relationships/hyperlink" Target="https://www.littelfuse.com/products/varistors/radial-leaded/xtreme.aspx?utm_source=SFD&amp;utm_medium=Two-Wheeler+and+Three_Wheeler+Charging+Solutions&amp;utm_campaign=MOV" TargetMode="External"/><Relationship Id="rId12" Type="http://schemas.openxmlformats.org/officeDocument/2006/relationships/hyperlink" Target="https://ixapps.ixys.com/datasheet/fbo40-12n.pdf" TargetMode="External"/><Relationship Id="rId17" Type="http://schemas.openxmlformats.org/officeDocument/2006/relationships/hyperlink" Target="https://www.littelfuse.com/search-results.aspx?utm_source=SFD&amp;utm_medium=Two-Wheeler+and+Three_Wheeler+Charging+Solutions&amp;utm_campaign=SiC+Diode#q=LSIC2SD065&amp;t=SeriesTab" TargetMode="External"/><Relationship Id="rId25" Type="http://schemas.openxmlformats.org/officeDocument/2006/relationships/hyperlink" Target="https://www.littelfuse.com/products/power-semiconductors/discrete-mosfets/smpd-packages/hiperfet-and-mosfet?utm_source=SFD&amp;utm_medium=Two-Wheeler+and+Three_Wheeler+Charging+Solutions&amp;utm_campaign=MOSFET" TargetMode="External"/><Relationship Id="rId2" Type="http://schemas.openxmlformats.org/officeDocument/2006/relationships/image" Target="../media/image29.png"/><Relationship Id="rId16" Type="http://schemas.openxmlformats.org/officeDocument/2006/relationships/hyperlink" Target="https://www.ixysic.com/Products/IGBT-MOSFETDvr.htm" TargetMode="External"/><Relationship Id="rId20" Type="http://schemas.openxmlformats.org/officeDocument/2006/relationships/hyperlink" Target="https://www.littelfuse.com/products/fuses/automotive-passenger-car/high-current-fuses/mega-120v?utm_source=SFD&amp;utm_medium=Two-Wheeler+and+Three_Wheeler+Charging+Solutions&amp;utm_campaign=Fuse" TargetMode="External"/><Relationship Id="rId1" Type="http://schemas.openxmlformats.org/officeDocument/2006/relationships/slideLayout" Target="../slideLayouts/slideLayout2.xml"/><Relationship Id="rId6" Type="http://schemas.openxmlformats.org/officeDocument/2006/relationships/hyperlink" Target="https://www.littelfuse.com/products/varistors/thermally-protected/tmov.aspx?utm_source=SFD&amp;utm_medium=Two-Wheeler+and+Three_Wheeler+Charging+Solutions&amp;utm_campaign=MOV" TargetMode="External"/><Relationship Id="rId11" Type="http://schemas.openxmlformats.org/officeDocument/2006/relationships/hyperlink" Target="https://www.littelfuse.com/products/sidactor-protection-thyristors/high-exposure-surge-protection/pxxx0s3n?utm_source=SFD&amp;utm_medium=Two-Wheeler+and+Three_Wheeler+Charging+Solutions&amp;utm_campaign=SIDACtor" TargetMode="External"/><Relationship Id="rId24" Type="http://schemas.openxmlformats.org/officeDocument/2006/relationships/hyperlink" Target="https://www.littelfuse.com/products/power-semiconductors/discrete-mosfets/n-channel-ultra-junction/x4-class?utm_source=SFD&amp;utm_medium=Two-Wheeler+and+Three_Wheeler+Charging+Solutions&amp;utm_campaign=MOSFET" TargetMode="External"/><Relationship Id="rId5" Type="http://schemas.openxmlformats.org/officeDocument/2006/relationships/hyperlink" Target="https://www.littelfuse.com/products/fuses/cartridge-fuses/3ab_3ag-6_3x32mm-fuses/314?utm_source=Spotlight&amp;utm_medium=Two-Wheeler+and+Three_Wheeler+Charging+Solutions&amp;utm_campaign=Fuse" TargetMode="External"/><Relationship Id="rId15" Type="http://schemas.openxmlformats.org/officeDocument/2006/relationships/hyperlink" Target="https://www.ixysic.com/home/pdfs.nsf/www/IX4340.pdf/$file/IX4340.pdf" TargetMode="External"/><Relationship Id="rId23" Type="http://schemas.openxmlformats.org/officeDocument/2006/relationships/hyperlink" Target="https://www.littelfuse.com/products/fuses/specialty-power-fuses/lift-truck-fuses/cnne?utm_source=SFD&amp;utm_medium=Two-Wheeler+and+Three_Wheeler+Charging+Solutions&amp;utm_campaign=Fuse" TargetMode="External"/><Relationship Id="rId10" Type="http://schemas.openxmlformats.org/officeDocument/2006/relationships/hyperlink" Target="https://www.littelfuse.com/products/sidactor-protection-thyristors/high-exposure-surge-protection/pxxx0fnl.aspx?utm_source=SFD&amp;utm_medium=Two-Wheeler+and+Three_Wheeler+Charging+Solutions&amp;utm_campaign=SIDACtor" TargetMode="External"/><Relationship Id="rId19" Type="http://schemas.openxmlformats.org/officeDocument/2006/relationships/hyperlink" Target="https://ixys.com/PartSearchResults.aspx?searchStr=DSEK60&amp;SearchSubmit=Go" TargetMode="External"/><Relationship Id="rId4" Type="http://schemas.openxmlformats.org/officeDocument/2006/relationships/hyperlink" Target="https://www.littelfuse.com/products/fuses/cartridge-fuses/5x20mm-fuses/215?utm_source=SFD&amp;utm_medium=Two-Wheeler+and+Three_Wheeler+Charging+Solutions&amp;utm_campaign=Fuse" TargetMode="External"/><Relationship Id="rId9" Type="http://schemas.openxmlformats.org/officeDocument/2006/relationships/hyperlink" Target="https://www.littelfuse.com/products/gas-discharge-tubes/high-voltage-gdt/cg3.aspx?utm_source=SFD&amp;utm_medium=Two-Wheeler+and+Three_Wheeler+Charging+Solutions&amp;utm_campaign=GDT" TargetMode="External"/><Relationship Id="rId14" Type="http://schemas.openxmlformats.org/officeDocument/2006/relationships/hyperlink" Target="https://www.littelfuse.com/products/power-semiconductors/discrete-mosfets/n-channel-ultra-junction/x3-class?utm_source=SFD&amp;utm_medium=Two-Wheeler+and+Three_Wheeler+Charging+Solutions&amp;utm_campaign=MOSFET" TargetMode="External"/><Relationship Id="rId22" Type="http://schemas.openxmlformats.org/officeDocument/2006/relationships/hyperlink" Target="https://www.littelfuse.com/products/fuses/specialty-power-fuses/lift-truck-fuses/cnn?utm_source=SFD&amp;utm_medium=Two-Wheeler+and+Three_Wheeler+Charging+Solutions&amp;utm_campaign=F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ltLang="zh-CN" dirty="0"/>
              <a:t>Two-Wheeler and</a:t>
            </a:r>
            <a:br>
              <a:rPr lang="en-US" altLang="zh-CN" dirty="0"/>
            </a:br>
            <a:r>
              <a:rPr lang="en-US" altLang="zh-CN" dirty="0"/>
              <a:t>Three-Wheeler</a:t>
            </a:r>
            <a:br>
              <a:rPr lang="en-US" altLang="zh-CN" dirty="0"/>
            </a:br>
            <a:r>
              <a:rPr lang="en-US" altLang="zh-CN" dirty="0"/>
              <a:t>EV Charging Solutions</a:t>
            </a:r>
            <a:endParaRPr lang="zh-CN" altLang="zh-CN" dirty="0"/>
          </a:p>
        </p:txBody>
      </p:sp>
      <p:sp>
        <p:nvSpPr>
          <p:cNvPr id="3" name="Text Placeholder 2"/>
          <p:cNvSpPr>
            <a:spLocks noGrp="1"/>
          </p:cNvSpPr>
          <p:nvPr>
            <p:ph type="body" sz="quarter" idx="10"/>
          </p:nvPr>
        </p:nvSpPr>
        <p:spPr/>
        <p:txBody>
          <a:bodyPr/>
          <a:lstStyle/>
          <a:p>
            <a:pPr marL="360000">
              <a:spcAft>
                <a:spcPts val="600"/>
              </a:spcAft>
            </a:pPr>
            <a:r>
              <a:rPr lang="en-US"/>
              <a:t>EV Infrastructure</a:t>
            </a:r>
          </a:p>
        </p:txBody>
      </p:sp>
      <p:pic>
        <p:nvPicPr>
          <p:cNvPr id="5" name="Picture 4" descr="Icon&#10;&#10;Description automatically generated">
            <a:extLst>
              <a:ext uri="{FF2B5EF4-FFF2-40B4-BE49-F238E27FC236}">
                <a16:creationId xmlns:a16="http://schemas.microsoft.com/office/drawing/2014/main" id="{BC8D98D2-8205-4C65-A564-E841F33F6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61" y="2128838"/>
            <a:ext cx="360000" cy="361129"/>
          </a:xfrm>
          <a:prstGeom prst="rect">
            <a:avLst/>
          </a:prstGeom>
        </p:spPr>
      </p:pic>
    </p:spTree>
    <p:extLst>
      <p:ext uri="{BB962C8B-B14F-4D97-AF65-F5344CB8AC3E}">
        <p14:creationId xmlns:p14="http://schemas.microsoft.com/office/powerpoint/2010/main" val="5066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extLst>
              <a:ext uri="{FF2B5EF4-FFF2-40B4-BE49-F238E27FC236}">
                <a16:creationId xmlns:a16="http://schemas.microsoft.com/office/drawing/2014/main" id="{5DF57C52-F90C-460E-97ED-28AA5B7D536C}"/>
              </a:ext>
            </a:extLst>
          </p:cNvPr>
          <p:cNvPicPr>
            <a:picLocks noChangeAspect="1"/>
          </p:cNvPicPr>
          <p:nvPr/>
        </p:nvPicPr>
        <p:blipFill>
          <a:blip r:embed="rId3"/>
          <a:stretch>
            <a:fillRect/>
          </a:stretch>
        </p:blipFill>
        <p:spPr>
          <a:xfrm>
            <a:off x="5632766" y="3131820"/>
            <a:ext cx="2865319" cy="161677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Title 1">
            <a:extLst>
              <a:ext uri="{FF2B5EF4-FFF2-40B4-BE49-F238E27FC236}">
                <a16:creationId xmlns:a16="http://schemas.microsoft.com/office/drawing/2014/main" id="{FA8C7FA1-CEBD-2342-A920-C6AE83CA519E}"/>
              </a:ext>
            </a:extLst>
          </p:cNvPr>
          <p:cNvSpPr>
            <a:spLocks noGrp="1"/>
          </p:cNvSpPr>
          <p:nvPr>
            <p:ph type="title"/>
          </p:nvPr>
        </p:nvSpPr>
        <p:spPr/>
        <p:txBody>
          <a:bodyPr>
            <a:normAutofit fontScale="90000"/>
          </a:bodyPr>
          <a:lstStyle/>
          <a:p>
            <a:r>
              <a:rPr lang="en-US" sz="2700"/>
              <a:t>Additional information can be found on Littelfuse.com</a:t>
            </a:r>
            <a:br>
              <a:rPr lang="en-US"/>
            </a:br>
            <a:r>
              <a:rPr lang="en-US" sz="1600" b="0"/>
              <a:t>Explore the world of Littelfuse with the electronics </a:t>
            </a:r>
            <a:r>
              <a:rPr lang="en-US" sz="1600" b="0" err="1"/>
              <a:t>eCatalogs</a:t>
            </a:r>
            <a:r>
              <a:rPr lang="en-US" sz="1600" b="0"/>
              <a:t> (</a:t>
            </a:r>
            <a:r>
              <a:rPr lang="en-US" sz="1600" b="0">
                <a:hlinkClick r:id="rId4"/>
              </a:rPr>
              <a:t>electronicscatalogs.littelfuse.com</a:t>
            </a:r>
            <a:r>
              <a:rPr lang="en-US" sz="1600" b="0"/>
              <a:t>)</a:t>
            </a:r>
            <a:endParaRPr lang="en-US" sz="1600"/>
          </a:p>
        </p:txBody>
      </p:sp>
      <p:pic>
        <p:nvPicPr>
          <p:cNvPr id="10" name="Picture 9">
            <a:hlinkClick r:id="rId5"/>
            <a:extLst>
              <a:ext uri="{FF2B5EF4-FFF2-40B4-BE49-F238E27FC236}">
                <a16:creationId xmlns:a16="http://schemas.microsoft.com/office/drawing/2014/main" id="{A535B6FB-878A-4FF0-BBF4-37B1805AD1AB}"/>
              </a:ext>
            </a:extLst>
          </p:cNvPr>
          <p:cNvPicPr>
            <a:picLocks noChangeAspect="1"/>
          </p:cNvPicPr>
          <p:nvPr/>
        </p:nvPicPr>
        <p:blipFill>
          <a:blip r:embed="rId6"/>
          <a:stretch>
            <a:fillRect/>
          </a:stretch>
        </p:blipFill>
        <p:spPr>
          <a:xfrm>
            <a:off x="660206" y="904129"/>
            <a:ext cx="1366113" cy="176982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5" name="Picture 14">
            <a:hlinkClick r:id="rId7"/>
            <a:extLst>
              <a:ext uri="{FF2B5EF4-FFF2-40B4-BE49-F238E27FC236}">
                <a16:creationId xmlns:a16="http://schemas.microsoft.com/office/drawing/2014/main" id="{C66ECB03-83AD-4C8A-A9F5-A9A4DBD23D4B}"/>
              </a:ext>
            </a:extLst>
          </p:cNvPr>
          <p:cNvPicPr>
            <a:picLocks noChangeAspect="1"/>
          </p:cNvPicPr>
          <p:nvPr/>
        </p:nvPicPr>
        <p:blipFill>
          <a:blip r:embed="rId8"/>
          <a:stretch>
            <a:fillRect/>
          </a:stretch>
        </p:blipFill>
        <p:spPr>
          <a:xfrm rot="1069">
            <a:off x="2798024" y="904348"/>
            <a:ext cx="1404558" cy="176939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6" name="Picture 15">
            <a:hlinkClick r:id="rId9"/>
            <a:extLst>
              <a:ext uri="{FF2B5EF4-FFF2-40B4-BE49-F238E27FC236}">
                <a16:creationId xmlns:a16="http://schemas.microsoft.com/office/drawing/2014/main" id="{C64FEE2A-F8D1-42FA-AE16-40D298A46F36}"/>
              </a:ext>
            </a:extLst>
          </p:cNvPr>
          <p:cNvPicPr>
            <a:picLocks noChangeAspect="1"/>
          </p:cNvPicPr>
          <p:nvPr/>
        </p:nvPicPr>
        <p:blipFill>
          <a:blip r:embed="rId10"/>
          <a:stretch>
            <a:fillRect/>
          </a:stretch>
        </p:blipFill>
        <p:spPr>
          <a:xfrm rot="9907">
            <a:off x="4979825" y="906106"/>
            <a:ext cx="1374125" cy="176939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Rectangle: Diagonal Corners Rounded 16">
            <a:extLst>
              <a:ext uri="{FF2B5EF4-FFF2-40B4-BE49-F238E27FC236}">
                <a16:creationId xmlns:a16="http://schemas.microsoft.com/office/drawing/2014/main" id="{CA9B2A93-B07F-4C34-96CB-DC4E2734018B}"/>
              </a:ext>
            </a:extLst>
          </p:cNvPr>
          <p:cNvSpPr/>
          <p:nvPr/>
        </p:nvSpPr>
        <p:spPr>
          <a:xfrm>
            <a:off x="2630014" y="2541590"/>
            <a:ext cx="1476513" cy="286264"/>
          </a:xfrm>
          <a:prstGeom prst="round2DiagRect">
            <a:avLst>
              <a:gd name="adj1" fmla="val 41526"/>
              <a:gd name="adj2" fmla="val 0"/>
            </a:avLst>
          </a:prstGeom>
          <a:solidFill>
            <a:srgbClr val="48A23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Arial" panose="020B0604020202020204" pitchFamily="34" charset="0"/>
                <a:cs typeface="Arial" panose="020B0604020202020204" pitchFamily="34" charset="0"/>
              </a:rPr>
              <a:t>Circuit Protection</a:t>
            </a:r>
          </a:p>
          <a:p>
            <a:pPr algn="ctr"/>
            <a:r>
              <a:rPr lang="en-US" sz="800" b="1">
                <a:solidFill>
                  <a:schemeClr val="bg1"/>
                </a:solidFill>
                <a:latin typeface="Arial" panose="020B0604020202020204" pitchFamily="34" charset="0"/>
                <a:cs typeface="Arial" panose="020B0604020202020204" pitchFamily="34" charset="0"/>
              </a:rPr>
              <a:t>Selection Guide</a:t>
            </a:r>
          </a:p>
        </p:txBody>
      </p:sp>
      <p:sp>
        <p:nvSpPr>
          <p:cNvPr id="18" name="Rectangle: Diagonal Corners Rounded 17">
            <a:extLst>
              <a:ext uri="{FF2B5EF4-FFF2-40B4-BE49-F238E27FC236}">
                <a16:creationId xmlns:a16="http://schemas.microsoft.com/office/drawing/2014/main" id="{26715901-A247-4BE6-B67D-BF4A73710F3D}"/>
              </a:ext>
            </a:extLst>
          </p:cNvPr>
          <p:cNvSpPr/>
          <p:nvPr/>
        </p:nvSpPr>
        <p:spPr>
          <a:xfrm>
            <a:off x="4808668" y="2541589"/>
            <a:ext cx="1476513" cy="286264"/>
          </a:xfrm>
          <a:prstGeom prst="round2DiagRect">
            <a:avLst>
              <a:gd name="adj1" fmla="val 41526"/>
              <a:gd name="adj2" fmla="val 0"/>
            </a:avLst>
          </a:prstGeom>
          <a:solidFill>
            <a:srgbClr val="48A23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Arial" panose="020B0604020202020204" pitchFamily="34" charset="0"/>
                <a:cs typeface="Arial" panose="020B0604020202020204" pitchFamily="34" charset="0"/>
              </a:rPr>
              <a:t>Sensing Products</a:t>
            </a:r>
          </a:p>
          <a:p>
            <a:pPr algn="ctr"/>
            <a:r>
              <a:rPr lang="en-US" sz="800" b="1">
                <a:solidFill>
                  <a:schemeClr val="bg1"/>
                </a:solidFill>
                <a:latin typeface="Arial" panose="020B0604020202020204" pitchFamily="34" charset="0"/>
                <a:cs typeface="Arial" panose="020B0604020202020204" pitchFamily="34" charset="0"/>
              </a:rPr>
              <a:t>Selection Guide</a:t>
            </a:r>
          </a:p>
        </p:txBody>
      </p:sp>
      <p:sp>
        <p:nvSpPr>
          <p:cNvPr id="19" name="Oval 18">
            <a:extLst>
              <a:ext uri="{FF2B5EF4-FFF2-40B4-BE49-F238E27FC236}">
                <a16:creationId xmlns:a16="http://schemas.microsoft.com/office/drawing/2014/main" id="{C82E28F7-6D73-45A0-9737-A66CE3FF9EDF}"/>
              </a:ext>
            </a:extLst>
          </p:cNvPr>
          <p:cNvSpPr/>
          <p:nvPr/>
        </p:nvSpPr>
        <p:spPr>
          <a:xfrm>
            <a:off x="712281" y="3278191"/>
            <a:ext cx="1008359" cy="1008359"/>
          </a:xfrm>
          <a:prstGeom prst="ellips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t>Click on images for more information</a:t>
            </a:r>
            <a:endParaRPr lang="en-IN" sz="1000"/>
          </a:p>
        </p:txBody>
      </p:sp>
      <p:grpSp>
        <p:nvGrpSpPr>
          <p:cNvPr id="20" name="Group 19">
            <a:extLst>
              <a:ext uri="{FF2B5EF4-FFF2-40B4-BE49-F238E27FC236}">
                <a16:creationId xmlns:a16="http://schemas.microsoft.com/office/drawing/2014/main" id="{F873263D-5068-4EE6-A91E-F57008F1E79C}"/>
              </a:ext>
            </a:extLst>
          </p:cNvPr>
          <p:cNvGrpSpPr/>
          <p:nvPr/>
        </p:nvGrpSpPr>
        <p:grpSpPr>
          <a:xfrm>
            <a:off x="1751912" y="3541864"/>
            <a:ext cx="870481" cy="481010"/>
            <a:chOff x="2340552" y="3624863"/>
            <a:chExt cx="870481" cy="481010"/>
          </a:xfrm>
        </p:grpSpPr>
        <p:cxnSp>
          <p:nvCxnSpPr>
            <p:cNvPr id="21" name="Straight Connector 20">
              <a:extLst>
                <a:ext uri="{FF2B5EF4-FFF2-40B4-BE49-F238E27FC236}">
                  <a16:creationId xmlns:a16="http://schemas.microsoft.com/office/drawing/2014/main" id="{E77A7DC7-92C6-4DF4-97B9-D9B590BEA62A}"/>
                </a:ext>
              </a:extLst>
            </p:cNvPr>
            <p:cNvCxnSpPr>
              <a:cxnSpLocks/>
            </p:cNvCxnSpPr>
            <p:nvPr/>
          </p:nvCxnSpPr>
          <p:spPr>
            <a:xfrm>
              <a:off x="2369127" y="3865368"/>
              <a:ext cx="841906" cy="0"/>
            </a:xfrm>
            <a:prstGeom prst="line">
              <a:avLst/>
            </a:prstGeom>
            <a:ln>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3914C21-B6FE-4866-9BB1-61B5EBBD4323}"/>
                </a:ext>
              </a:extLst>
            </p:cNvPr>
            <p:cNvGrpSpPr/>
            <p:nvPr/>
          </p:nvGrpSpPr>
          <p:grpSpPr>
            <a:xfrm>
              <a:off x="2340552" y="3624863"/>
              <a:ext cx="712679" cy="145255"/>
              <a:chOff x="2340552" y="3624863"/>
              <a:chExt cx="712679" cy="145255"/>
            </a:xfrm>
          </p:grpSpPr>
          <p:cxnSp>
            <p:nvCxnSpPr>
              <p:cNvPr id="27" name="Straight Connector 26">
                <a:extLst>
                  <a:ext uri="{FF2B5EF4-FFF2-40B4-BE49-F238E27FC236}">
                    <a16:creationId xmlns:a16="http://schemas.microsoft.com/office/drawing/2014/main" id="{8BB09919-8814-444A-80AB-DC8D9CFAE456}"/>
                  </a:ext>
                </a:extLst>
              </p:cNvPr>
              <p:cNvCxnSpPr>
                <a:cxnSpLocks/>
              </p:cNvCxnSpPr>
              <p:nvPr/>
            </p:nvCxnSpPr>
            <p:spPr>
              <a:xfrm>
                <a:off x="2340552" y="3627244"/>
                <a:ext cx="344283" cy="0"/>
              </a:xfrm>
              <a:prstGeom prst="line">
                <a:avLst/>
              </a:prstGeom>
              <a:ln>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542953-D981-4469-AE55-49DA934E13B3}"/>
                  </a:ext>
                </a:extLst>
              </p:cNvPr>
              <p:cNvCxnSpPr>
                <a:cxnSpLocks/>
              </p:cNvCxnSpPr>
              <p:nvPr/>
            </p:nvCxnSpPr>
            <p:spPr>
              <a:xfrm flipH="1">
                <a:off x="2804366" y="3770118"/>
                <a:ext cx="248865" cy="0"/>
              </a:xfrm>
              <a:prstGeom prst="line">
                <a:avLst/>
              </a:prstGeom>
              <a:ln>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9027BC-7928-49E2-8C68-B32246E43D2C}"/>
                  </a:ext>
                </a:extLst>
              </p:cNvPr>
              <p:cNvCxnSpPr>
                <a:cxnSpLocks/>
              </p:cNvCxnSpPr>
              <p:nvPr/>
            </p:nvCxnSpPr>
            <p:spPr>
              <a:xfrm>
                <a:off x="2682454" y="3624863"/>
                <a:ext cx="127421" cy="14525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BC0202C-E801-4732-A426-0FA60B928533}"/>
                </a:ext>
              </a:extLst>
            </p:cNvPr>
            <p:cNvGrpSpPr/>
            <p:nvPr/>
          </p:nvGrpSpPr>
          <p:grpSpPr>
            <a:xfrm flipV="1">
              <a:off x="2340552" y="3960618"/>
              <a:ext cx="712679" cy="145255"/>
              <a:chOff x="2340552" y="3624863"/>
              <a:chExt cx="712679" cy="145255"/>
            </a:xfrm>
          </p:grpSpPr>
          <p:cxnSp>
            <p:nvCxnSpPr>
              <p:cNvPr id="24" name="Straight Connector 23">
                <a:extLst>
                  <a:ext uri="{FF2B5EF4-FFF2-40B4-BE49-F238E27FC236}">
                    <a16:creationId xmlns:a16="http://schemas.microsoft.com/office/drawing/2014/main" id="{15E67BF8-C0EA-4F19-A3F3-61C4D25E2229}"/>
                  </a:ext>
                </a:extLst>
              </p:cNvPr>
              <p:cNvCxnSpPr>
                <a:cxnSpLocks/>
              </p:cNvCxnSpPr>
              <p:nvPr/>
            </p:nvCxnSpPr>
            <p:spPr>
              <a:xfrm>
                <a:off x="2340552" y="3627244"/>
                <a:ext cx="344283" cy="0"/>
              </a:xfrm>
              <a:prstGeom prst="line">
                <a:avLst/>
              </a:prstGeom>
              <a:ln>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02DB58-B8F7-4BFE-B403-9BCA83A38454}"/>
                  </a:ext>
                </a:extLst>
              </p:cNvPr>
              <p:cNvCxnSpPr>
                <a:cxnSpLocks/>
              </p:cNvCxnSpPr>
              <p:nvPr/>
            </p:nvCxnSpPr>
            <p:spPr>
              <a:xfrm flipH="1">
                <a:off x="2804366" y="3770118"/>
                <a:ext cx="248865" cy="0"/>
              </a:xfrm>
              <a:prstGeom prst="line">
                <a:avLst/>
              </a:prstGeom>
              <a:ln>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A9B153-45D5-4608-9DA4-2F086B6DB66E}"/>
                  </a:ext>
                </a:extLst>
              </p:cNvPr>
              <p:cNvCxnSpPr>
                <a:cxnSpLocks/>
              </p:cNvCxnSpPr>
              <p:nvPr/>
            </p:nvCxnSpPr>
            <p:spPr>
              <a:xfrm>
                <a:off x="2682454" y="3624863"/>
                <a:ext cx="127421" cy="145255"/>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30" name="Picture 29" descr="Text&#10;&#10;Description automatically generated">
            <a:hlinkClick r:id="rId11"/>
            <a:extLst>
              <a:ext uri="{FF2B5EF4-FFF2-40B4-BE49-F238E27FC236}">
                <a16:creationId xmlns:a16="http://schemas.microsoft.com/office/drawing/2014/main" id="{83FB44B3-EB21-4C9C-BC43-07FEF68ABD9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6156"/>
          <a:stretch/>
        </p:blipFill>
        <p:spPr>
          <a:xfrm>
            <a:off x="3571794" y="2978770"/>
            <a:ext cx="1340304" cy="176982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a:hlinkClick r:id="rId13"/>
            <a:extLst>
              <a:ext uri="{FF2B5EF4-FFF2-40B4-BE49-F238E27FC236}">
                <a16:creationId xmlns:a16="http://schemas.microsoft.com/office/drawing/2014/main" id="{1E133D24-FD51-4DDA-AFFB-751C6E79C881}"/>
              </a:ext>
            </a:extLst>
          </p:cNvPr>
          <p:cNvPicPr>
            <a:picLocks noChangeAspect="1"/>
          </p:cNvPicPr>
          <p:nvPr/>
        </p:nvPicPr>
        <p:blipFill>
          <a:blip r:embed="rId14"/>
          <a:stretch>
            <a:fillRect/>
          </a:stretch>
        </p:blipFill>
        <p:spPr>
          <a:xfrm>
            <a:off x="7126367" y="904129"/>
            <a:ext cx="1374692" cy="1777443"/>
          </a:xfrm>
          <a:prstGeom prst="rect">
            <a:avLst/>
          </a:prstGeom>
        </p:spPr>
      </p:pic>
      <p:sp>
        <p:nvSpPr>
          <p:cNvPr id="32" name="Rectangle: Diagonal Corners Rounded 31">
            <a:extLst>
              <a:ext uri="{FF2B5EF4-FFF2-40B4-BE49-F238E27FC236}">
                <a16:creationId xmlns:a16="http://schemas.microsoft.com/office/drawing/2014/main" id="{7A93BB5F-E825-4EC3-BAE4-7C65DD4A4108}"/>
              </a:ext>
            </a:extLst>
          </p:cNvPr>
          <p:cNvSpPr/>
          <p:nvPr/>
        </p:nvSpPr>
        <p:spPr>
          <a:xfrm>
            <a:off x="498474" y="2541589"/>
            <a:ext cx="1476513" cy="286264"/>
          </a:xfrm>
          <a:prstGeom prst="round2DiagRect">
            <a:avLst>
              <a:gd name="adj1" fmla="val 41526"/>
              <a:gd name="adj2" fmla="val 0"/>
            </a:avLst>
          </a:prstGeom>
          <a:solidFill>
            <a:srgbClr val="48A23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Arial" panose="020B0604020202020204" pitchFamily="34" charset="0"/>
                <a:cs typeface="Arial" panose="020B0604020202020204" pitchFamily="34" charset="0"/>
              </a:rPr>
              <a:t>EV Charging</a:t>
            </a:r>
            <a:br>
              <a:rPr lang="en-US" sz="800" b="1">
                <a:solidFill>
                  <a:schemeClr val="bg1"/>
                </a:solidFill>
                <a:latin typeface="Arial" panose="020B0604020202020204" pitchFamily="34" charset="0"/>
                <a:cs typeface="Arial" panose="020B0604020202020204" pitchFamily="34" charset="0"/>
              </a:rPr>
            </a:br>
            <a:r>
              <a:rPr lang="en-US" sz="800" b="1">
                <a:solidFill>
                  <a:schemeClr val="bg1"/>
                </a:solidFill>
                <a:latin typeface="Arial" panose="020B0604020202020204" pitchFamily="34" charset="0"/>
                <a:cs typeface="Arial" panose="020B0604020202020204" pitchFamily="34" charset="0"/>
              </a:rPr>
              <a:t>Application Guide</a:t>
            </a:r>
          </a:p>
        </p:txBody>
      </p:sp>
      <p:sp>
        <p:nvSpPr>
          <p:cNvPr id="33" name="Rectangle: Diagonal Corners Rounded 32">
            <a:extLst>
              <a:ext uri="{FF2B5EF4-FFF2-40B4-BE49-F238E27FC236}">
                <a16:creationId xmlns:a16="http://schemas.microsoft.com/office/drawing/2014/main" id="{D649F5A8-8880-4FF8-99D8-1164AEE57D7A}"/>
              </a:ext>
            </a:extLst>
          </p:cNvPr>
          <p:cNvSpPr/>
          <p:nvPr/>
        </p:nvSpPr>
        <p:spPr>
          <a:xfrm>
            <a:off x="6974185" y="2541589"/>
            <a:ext cx="1476513" cy="286264"/>
          </a:xfrm>
          <a:prstGeom prst="round2DiagRect">
            <a:avLst>
              <a:gd name="adj1" fmla="val 41526"/>
              <a:gd name="adj2" fmla="val 0"/>
            </a:avLst>
          </a:prstGeom>
          <a:solidFill>
            <a:srgbClr val="48A23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Arial" panose="020B0604020202020204" pitchFamily="34" charset="0"/>
                <a:cs typeface="Arial" panose="020B0604020202020204" pitchFamily="34" charset="0"/>
              </a:rPr>
              <a:t>Integrated Circuits</a:t>
            </a:r>
          </a:p>
          <a:p>
            <a:pPr algn="ctr"/>
            <a:r>
              <a:rPr lang="en-US" sz="800" b="1">
                <a:solidFill>
                  <a:schemeClr val="bg1"/>
                </a:solidFill>
                <a:latin typeface="Arial" panose="020B0604020202020204" pitchFamily="34" charset="0"/>
                <a:cs typeface="Arial" panose="020B0604020202020204" pitchFamily="34" charset="0"/>
              </a:rPr>
              <a:t>Selection Guide</a:t>
            </a:r>
          </a:p>
        </p:txBody>
      </p:sp>
      <p:sp>
        <p:nvSpPr>
          <p:cNvPr id="34" name="Rectangle: Diagonal Corners Rounded 33">
            <a:extLst>
              <a:ext uri="{FF2B5EF4-FFF2-40B4-BE49-F238E27FC236}">
                <a16:creationId xmlns:a16="http://schemas.microsoft.com/office/drawing/2014/main" id="{A177AE55-B510-471A-8607-1625C26C1115}"/>
              </a:ext>
            </a:extLst>
          </p:cNvPr>
          <p:cNvSpPr/>
          <p:nvPr/>
        </p:nvSpPr>
        <p:spPr>
          <a:xfrm>
            <a:off x="3399370" y="4599730"/>
            <a:ext cx="1476513" cy="286264"/>
          </a:xfrm>
          <a:prstGeom prst="round2DiagRect">
            <a:avLst>
              <a:gd name="adj1" fmla="val 41526"/>
              <a:gd name="adj2" fmla="val 0"/>
            </a:avLst>
          </a:prstGeom>
          <a:solidFill>
            <a:srgbClr val="48A23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Arial" panose="020B0604020202020204" pitchFamily="34" charset="0"/>
                <a:cs typeface="Arial" panose="020B0604020202020204" pitchFamily="34" charset="0"/>
              </a:rPr>
              <a:t>Power Semiconductor Catalog</a:t>
            </a:r>
          </a:p>
        </p:txBody>
      </p:sp>
      <p:sp>
        <p:nvSpPr>
          <p:cNvPr id="35" name="Rectangle: Diagonal Corners Rounded 34">
            <a:extLst>
              <a:ext uri="{FF2B5EF4-FFF2-40B4-BE49-F238E27FC236}">
                <a16:creationId xmlns:a16="http://schemas.microsoft.com/office/drawing/2014/main" id="{0D7306C0-7CE7-4E3A-831A-7F0A204ED1DC}"/>
              </a:ext>
            </a:extLst>
          </p:cNvPr>
          <p:cNvSpPr/>
          <p:nvPr/>
        </p:nvSpPr>
        <p:spPr>
          <a:xfrm>
            <a:off x="5471035" y="4599730"/>
            <a:ext cx="1476513" cy="286264"/>
          </a:xfrm>
          <a:prstGeom prst="round2DiagRect">
            <a:avLst>
              <a:gd name="adj1" fmla="val 41526"/>
              <a:gd name="adj2" fmla="val 0"/>
            </a:avLst>
          </a:prstGeom>
          <a:solidFill>
            <a:srgbClr val="48A23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latin typeface="Arial" panose="020B0604020202020204" pitchFamily="34" charset="0"/>
                <a:cs typeface="Arial" panose="020B0604020202020204" pitchFamily="34" charset="0"/>
              </a:rPr>
              <a:t>Two-/Three-Wheeler Solutions Spotlight</a:t>
            </a:r>
          </a:p>
        </p:txBody>
      </p:sp>
    </p:spTree>
    <p:extLst>
      <p:ext uri="{BB962C8B-B14F-4D97-AF65-F5344CB8AC3E}">
        <p14:creationId xmlns:p14="http://schemas.microsoft.com/office/powerpoint/2010/main" val="345709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309EE-38C9-0A41-95AA-018B42B7B244}"/>
              </a:ext>
            </a:extLst>
          </p:cNvPr>
          <p:cNvSpPr>
            <a:spLocks noGrp="1"/>
          </p:cNvSpPr>
          <p:nvPr>
            <p:ph type="title"/>
          </p:nvPr>
        </p:nvSpPr>
        <p:spPr/>
        <p:txBody>
          <a:bodyPr/>
          <a:lstStyle/>
          <a:p>
            <a:r>
              <a:rPr lang="en-US"/>
              <a:t>Local resources supporting our global customers</a:t>
            </a:r>
          </a:p>
        </p:txBody>
      </p:sp>
      <p:grpSp>
        <p:nvGrpSpPr>
          <p:cNvPr id="266" name="Group 265">
            <a:extLst>
              <a:ext uri="{FF2B5EF4-FFF2-40B4-BE49-F238E27FC236}">
                <a16:creationId xmlns:a16="http://schemas.microsoft.com/office/drawing/2014/main" id="{34F9D28D-1667-41CB-925F-3595BFA338D5}"/>
              </a:ext>
            </a:extLst>
          </p:cNvPr>
          <p:cNvGrpSpPr/>
          <p:nvPr/>
        </p:nvGrpSpPr>
        <p:grpSpPr>
          <a:xfrm>
            <a:off x="496322" y="798910"/>
            <a:ext cx="7787214" cy="4130732"/>
            <a:chOff x="496322" y="798910"/>
            <a:chExt cx="7787214" cy="4130732"/>
          </a:xfrm>
        </p:grpSpPr>
        <p:pic>
          <p:nvPicPr>
            <p:cNvPr id="268" name="Picture 267">
              <a:extLst>
                <a:ext uri="{FF2B5EF4-FFF2-40B4-BE49-F238E27FC236}">
                  <a16:creationId xmlns:a16="http://schemas.microsoft.com/office/drawing/2014/main" id="{9276EEA0-0ED7-4337-BEA4-99CE7EB40CD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453471" y="1159568"/>
              <a:ext cx="6254803" cy="3770074"/>
            </a:xfrm>
            <a:prstGeom prst="rect">
              <a:avLst/>
            </a:prstGeom>
            <a:effectLst/>
          </p:spPr>
        </p:pic>
        <p:sp>
          <p:nvSpPr>
            <p:cNvPr id="269" name="TextBox 268">
              <a:extLst>
                <a:ext uri="{FF2B5EF4-FFF2-40B4-BE49-F238E27FC236}">
                  <a16:creationId xmlns:a16="http://schemas.microsoft.com/office/drawing/2014/main" id="{2F367EE1-0E24-43D5-B2CA-9FC4FAF9072F}"/>
                </a:ext>
              </a:extLst>
            </p:cNvPr>
            <p:cNvSpPr txBox="1"/>
            <p:nvPr/>
          </p:nvSpPr>
          <p:spPr>
            <a:xfrm>
              <a:off x="3970883" y="3669889"/>
              <a:ext cx="626302" cy="307777"/>
            </a:xfrm>
            <a:prstGeom prst="rect">
              <a:avLst/>
            </a:prstGeom>
            <a:noFill/>
            <a:effectLst/>
          </p:spPr>
          <p:txBody>
            <a:bodyPr wrap="square" rtlCol="0">
              <a:spAutoFit/>
            </a:bodyPr>
            <a:lstStyle/>
            <a:p>
              <a:pPr defTabSz="914378">
                <a:defRPr/>
              </a:pPr>
              <a:r>
                <a:rPr lang="en-US" sz="700" b="1">
                  <a:solidFill>
                    <a:schemeClr val="accent6">
                      <a:lumMod val="25000"/>
                    </a:schemeClr>
                  </a:solidFill>
                </a:rPr>
                <a:t>Manaus</a:t>
              </a:r>
            </a:p>
            <a:p>
              <a:pPr defTabSz="914378">
                <a:defRPr/>
              </a:pPr>
              <a:r>
                <a:rPr lang="en-US" sz="700" b="1">
                  <a:solidFill>
                    <a:schemeClr val="accent6">
                      <a:lumMod val="25000"/>
                    </a:schemeClr>
                  </a:solidFill>
                </a:rPr>
                <a:t>São Paulo</a:t>
              </a:r>
            </a:p>
          </p:txBody>
        </p:sp>
        <p:grpSp>
          <p:nvGrpSpPr>
            <p:cNvPr id="273" name="Group 272">
              <a:extLst>
                <a:ext uri="{FF2B5EF4-FFF2-40B4-BE49-F238E27FC236}">
                  <a16:creationId xmlns:a16="http://schemas.microsoft.com/office/drawing/2014/main" id="{5202BF4A-5816-402C-BA8F-2BF65925F970}"/>
                </a:ext>
              </a:extLst>
            </p:cNvPr>
            <p:cNvGrpSpPr/>
            <p:nvPr/>
          </p:nvGrpSpPr>
          <p:grpSpPr>
            <a:xfrm>
              <a:off x="3938728" y="3732338"/>
              <a:ext cx="91440" cy="201944"/>
              <a:chOff x="4173205" y="3669129"/>
              <a:chExt cx="91440" cy="201944"/>
            </a:xfrm>
            <a:effectLst/>
          </p:grpSpPr>
          <p:sp>
            <p:nvSpPr>
              <p:cNvPr id="586" name="Rectangle 585">
                <a:extLst>
                  <a:ext uri="{FF2B5EF4-FFF2-40B4-BE49-F238E27FC236}">
                    <a16:creationId xmlns:a16="http://schemas.microsoft.com/office/drawing/2014/main" id="{0ABD8DC7-39FB-4B97-A4A0-4A19C11ACD93}"/>
                  </a:ext>
                </a:extLst>
              </p:cNvPr>
              <p:cNvSpPr>
                <a:spLocks/>
              </p:cNvSpPr>
              <p:nvPr/>
            </p:nvSpPr>
            <p:spPr>
              <a:xfrm>
                <a:off x="4173205" y="3669129"/>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87" name="Rectangle 586">
                <a:extLst>
                  <a:ext uri="{FF2B5EF4-FFF2-40B4-BE49-F238E27FC236}">
                    <a16:creationId xmlns:a16="http://schemas.microsoft.com/office/drawing/2014/main" id="{201E3720-6B44-4C67-9812-F7656C002CB6}"/>
                  </a:ext>
                </a:extLst>
              </p:cNvPr>
              <p:cNvSpPr>
                <a:spLocks/>
              </p:cNvSpPr>
              <p:nvPr/>
            </p:nvSpPr>
            <p:spPr>
              <a:xfrm>
                <a:off x="4173205" y="3779633"/>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cxnSp>
          <p:nvCxnSpPr>
            <p:cNvPr id="305" name="Straight Connector 304">
              <a:extLst>
                <a:ext uri="{FF2B5EF4-FFF2-40B4-BE49-F238E27FC236}">
                  <a16:creationId xmlns:a16="http://schemas.microsoft.com/office/drawing/2014/main" id="{792C3FA9-83A4-474E-90A3-24874E59158A}"/>
                </a:ext>
              </a:extLst>
            </p:cNvPr>
            <p:cNvCxnSpPr>
              <a:cxnSpLocks/>
            </p:cNvCxnSpPr>
            <p:nvPr/>
          </p:nvCxnSpPr>
          <p:spPr>
            <a:xfrm flipH="1">
              <a:off x="3619207" y="3770504"/>
              <a:ext cx="296569"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DEC7C8B9-B4AB-446C-98E3-B81C9601F49F}"/>
                </a:ext>
              </a:extLst>
            </p:cNvPr>
            <p:cNvSpPr txBox="1"/>
            <p:nvPr/>
          </p:nvSpPr>
          <p:spPr>
            <a:xfrm>
              <a:off x="967583" y="2551088"/>
              <a:ext cx="736320" cy="415498"/>
            </a:xfrm>
            <a:prstGeom prst="rect">
              <a:avLst/>
            </a:prstGeom>
            <a:noFill/>
            <a:effectLst/>
          </p:spPr>
          <p:txBody>
            <a:bodyPr wrap="square" rtlCol="0">
              <a:spAutoFit/>
            </a:bodyPr>
            <a:lstStyle/>
            <a:p>
              <a:pPr algn="r" defTabSz="914378">
                <a:defRPr/>
              </a:pPr>
              <a:r>
                <a:rPr lang="en-US" sz="700" b="1">
                  <a:solidFill>
                    <a:schemeClr val="accent6">
                      <a:lumMod val="25000"/>
                    </a:schemeClr>
                  </a:solidFill>
                </a:rPr>
                <a:t>Fremont</a:t>
              </a:r>
            </a:p>
            <a:p>
              <a:pPr algn="r" defTabSz="914378">
                <a:defRPr/>
              </a:pPr>
              <a:r>
                <a:rPr lang="en-US" sz="700" b="1">
                  <a:solidFill>
                    <a:schemeClr val="accent6">
                      <a:lumMod val="25000"/>
                    </a:schemeClr>
                  </a:solidFill>
                </a:rPr>
                <a:t>Milpitas</a:t>
              </a:r>
            </a:p>
            <a:p>
              <a:pPr algn="r" defTabSz="914378">
                <a:defRPr/>
              </a:pPr>
              <a:r>
                <a:rPr lang="en-US" sz="700" b="1">
                  <a:solidFill>
                    <a:schemeClr val="accent6">
                      <a:lumMod val="25000"/>
                    </a:schemeClr>
                  </a:solidFill>
                </a:rPr>
                <a:t>Long Beach</a:t>
              </a:r>
            </a:p>
          </p:txBody>
        </p:sp>
        <p:sp>
          <p:nvSpPr>
            <p:cNvPr id="312" name="TextBox 311">
              <a:extLst>
                <a:ext uri="{FF2B5EF4-FFF2-40B4-BE49-F238E27FC236}">
                  <a16:creationId xmlns:a16="http://schemas.microsoft.com/office/drawing/2014/main" id="{AD07BEB5-9A6F-4499-9FB3-CB52E8834333}"/>
                </a:ext>
              </a:extLst>
            </p:cNvPr>
            <p:cNvSpPr txBox="1"/>
            <p:nvPr/>
          </p:nvSpPr>
          <p:spPr>
            <a:xfrm>
              <a:off x="1565014" y="2133220"/>
              <a:ext cx="748759" cy="415498"/>
            </a:xfrm>
            <a:prstGeom prst="rect">
              <a:avLst/>
            </a:prstGeom>
            <a:noFill/>
            <a:effectLst/>
          </p:spPr>
          <p:txBody>
            <a:bodyPr wrap="square" rtlCol="0">
              <a:spAutoFit/>
            </a:bodyPr>
            <a:lstStyle/>
            <a:p>
              <a:pPr defTabSz="914378">
                <a:defRPr/>
              </a:pPr>
              <a:endParaRPr lang="en-US" sz="700" b="1">
                <a:solidFill>
                  <a:schemeClr val="accent6">
                    <a:lumMod val="25000"/>
                  </a:schemeClr>
                </a:solidFill>
              </a:endParaRPr>
            </a:p>
            <a:p>
              <a:pPr defTabSz="914378">
                <a:defRPr/>
              </a:pPr>
              <a:r>
                <a:rPr lang="en-US" sz="700" b="1">
                  <a:solidFill>
                    <a:schemeClr val="accent6">
                      <a:lumMod val="25000"/>
                    </a:schemeClr>
                  </a:solidFill>
                </a:rPr>
                <a:t>Rapid City</a:t>
              </a:r>
            </a:p>
            <a:p>
              <a:pPr defTabSz="914378">
                <a:defRPr/>
              </a:pPr>
              <a:r>
                <a:rPr lang="en-US" sz="700" b="1">
                  <a:solidFill>
                    <a:schemeClr val="accent6">
                      <a:lumMod val="25000"/>
                    </a:schemeClr>
                  </a:solidFill>
                </a:rPr>
                <a:t>Meridian</a:t>
              </a:r>
            </a:p>
          </p:txBody>
        </p:sp>
        <p:sp>
          <p:nvSpPr>
            <p:cNvPr id="313" name="TextBox 312">
              <a:extLst>
                <a:ext uri="{FF2B5EF4-FFF2-40B4-BE49-F238E27FC236}">
                  <a16:creationId xmlns:a16="http://schemas.microsoft.com/office/drawing/2014/main" id="{53587BAD-BC89-4B25-9167-156BF6D4B869}"/>
                </a:ext>
              </a:extLst>
            </p:cNvPr>
            <p:cNvSpPr txBox="1"/>
            <p:nvPr/>
          </p:nvSpPr>
          <p:spPr>
            <a:xfrm>
              <a:off x="1669857" y="1677996"/>
              <a:ext cx="738791" cy="200055"/>
            </a:xfrm>
            <a:prstGeom prst="rect">
              <a:avLst/>
            </a:prstGeom>
            <a:noFill/>
            <a:effectLst/>
          </p:spPr>
          <p:txBody>
            <a:bodyPr wrap="square" rtlCol="0">
              <a:spAutoFit/>
            </a:bodyPr>
            <a:lstStyle/>
            <a:p>
              <a:pPr defTabSz="914378">
                <a:defRPr/>
              </a:pPr>
              <a:r>
                <a:rPr lang="en-US" sz="700" b="1">
                  <a:solidFill>
                    <a:schemeClr val="accent6">
                      <a:lumMod val="25000"/>
                    </a:schemeClr>
                  </a:solidFill>
                </a:rPr>
                <a:t>Saskatoon</a:t>
              </a:r>
            </a:p>
          </p:txBody>
        </p:sp>
        <p:sp>
          <p:nvSpPr>
            <p:cNvPr id="314" name="TextBox 313">
              <a:extLst>
                <a:ext uri="{FF2B5EF4-FFF2-40B4-BE49-F238E27FC236}">
                  <a16:creationId xmlns:a16="http://schemas.microsoft.com/office/drawing/2014/main" id="{9001087D-6E3E-4910-B362-31D55B69C74F}"/>
                </a:ext>
              </a:extLst>
            </p:cNvPr>
            <p:cNvSpPr txBox="1"/>
            <p:nvPr/>
          </p:nvSpPr>
          <p:spPr>
            <a:xfrm>
              <a:off x="2920203" y="922079"/>
              <a:ext cx="894317" cy="738664"/>
            </a:xfrm>
            <a:prstGeom prst="rect">
              <a:avLst/>
            </a:prstGeom>
            <a:noFill/>
            <a:effectLst/>
          </p:spPr>
          <p:txBody>
            <a:bodyPr wrap="square" rtlCol="0">
              <a:spAutoFit/>
            </a:bodyPr>
            <a:lstStyle/>
            <a:p>
              <a:pPr defTabSz="914378">
                <a:defRPr/>
              </a:pPr>
              <a:r>
                <a:rPr lang="en-US" sz="700" b="1">
                  <a:solidFill>
                    <a:schemeClr val="accent6">
                      <a:lumMod val="25000"/>
                    </a:schemeClr>
                  </a:solidFill>
                </a:rPr>
                <a:t>Chicago</a:t>
              </a:r>
            </a:p>
            <a:p>
              <a:pPr defTabSz="914378">
                <a:defRPr/>
              </a:pPr>
              <a:r>
                <a:rPr lang="en-US" sz="700" b="1">
                  <a:solidFill>
                    <a:schemeClr val="accent6">
                      <a:lumMod val="25000"/>
                    </a:schemeClr>
                  </a:solidFill>
                </a:rPr>
                <a:t>Mount Prospect</a:t>
              </a:r>
            </a:p>
            <a:p>
              <a:pPr defTabSz="914378">
                <a:defRPr/>
              </a:pPr>
              <a:r>
                <a:rPr lang="en-US" sz="700" b="1">
                  <a:solidFill>
                    <a:schemeClr val="accent6">
                      <a:lumMod val="25000"/>
                    </a:schemeClr>
                  </a:solidFill>
                </a:rPr>
                <a:t>Madison</a:t>
              </a:r>
            </a:p>
            <a:p>
              <a:pPr defTabSz="914378">
                <a:defRPr/>
              </a:pPr>
              <a:r>
                <a:rPr lang="en-US" sz="700" b="1">
                  <a:solidFill>
                    <a:schemeClr val="accent6">
                      <a:lumMod val="25000"/>
                    </a:schemeClr>
                  </a:solidFill>
                </a:rPr>
                <a:t>Rock Falls</a:t>
              </a:r>
            </a:p>
            <a:p>
              <a:pPr defTabSz="914378">
                <a:defRPr/>
              </a:pPr>
              <a:r>
                <a:rPr lang="en-US" sz="700" b="1">
                  <a:solidFill>
                    <a:schemeClr val="accent6">
                      <a:lumMod val="25000"/>
                    </a:schemeClr>
                  </a:solidFill>
                </a:rPr>
                <a:t>Troy</a:t>
              </a:r>
            </a:p>
            <a:p>
              <a:pPr defTabSz="914378">
                <a:defRPr/>
              </a:pPr>
              <a:r>
                <a:rPr lang="en-US" sz="700" b="1">
                  <a:solidFill>
                    <a:schemeClr val="accent6">
                      <a:lumMod val="25000"/>
                    </a:schemeClr>
                  </a:solidFill>
                </a:rPr>
                <a:t>Champaign</a:t>
              </a:r>
            </a:p>
          </p:txBody>
        </p:sp>
        <p:sp>
          <p:nvSpPr>
            <p:cNvPr id="315" name="TextBox 314">
              <a:extLst>
                <a:ext uri="{FF2B5EF4-FFF2-40B4-BE49-F238E27FC236}">
                  <a16:creationId xmlns:a16="http://schemas.microsoft.com/office/drawing/2014/main" id="{1B237091-3717-49E6-B3EB-5842FB73FD32}"/>
                </a:ext>
              </a:extLst>
            </p:cNvPr>
            <p:cNvSpPr txBox="1"/>
            <p:nvPr/>
          </p:nvSpPr>
          <p:spPr>
            <a:xfrm>
              <a:off x="3376509" y="2188129"/>
              <a:ext cx="624727" cy="441146"/>
            </a:xfrm>
            <a:prstGeom prst="rect">
              <a:avLst/>
            </a:prstGeom>
            <a:noFill/>
            <a:effectLst/>
          </p:spPr>
          <p:txBody>
            <a:bodyPr wrap="square" rtlCol="0">
              <a:spAutoFit/>
            </a:bodyPr>
            <a:lstStyle/>
            <a:p>
              <a:pPr defTabSz="914378">
                <a:spcAft>
                  <a:spcPts val="100"/>
                </a:spcAft>
                <a:defRPr/>
              </a:pPr>
              <a:r>
                <a:rPr lang="en-US" sz="700" b="1">
                  <a:solidFill>
                    <a:schemeClr val="accent6">
                      <a:lumMod val="25000"/>
                    </a:schemeClr>
                  </a:solidFill>
                </a:rPr>
                <a:t>Beverly</a:t>
              </a:r>
            </a:p>
            <a:p>
              <a:pPr defTabSz="914378">
                <a:spcAft>
                  <a:spcPts val="100"/>
                </a:spcAft>
                <a:defRPr/>
              </a:pPr>
              <a:r>
                <a:rPr lang="en-US" sz="700" b="1">
                  <a:solidFill>
                    <a:schemeClr val="accent6">
                      <a:lumMod val="25000"/>
                    </a:schemeClr>
                  </a:solidFill>
                </a:rPr>
                <a:t>Plainville</a:t>
              </a:r>
            </a:p>
            <a:p>
              <a:pPr defTabSz="914378">
                <a:spcAft>
                  <a:spcPts val="100"/>
                </a:spcAft>
                <a:defRPr/>
              </a:pPr>
              <a:r>
                <a:rPr lang="en-US" sz="700" b="1">
                  <a:solidFill>
                    <a:schemeClr val="accent6">
                      <a:lumMod val="25000"/>
                    </a:schemeClr>
                  </a:solidFill>
                </a:rPr>
                <a:t>Waltham</a:t>
              </a:r>
            </a:p>
          </p:txBody>
        </p:sp>
        <p:sp>
          <p:nvSpPr>
            <p:cNvPr id="316" name="TextBox 315">
              <a:extLst>
                <a:ext uri="{FF2B5EF4-FFF2-40B4-BE49-F238E27FC236}">
                  <a16:creationId xmlns:a16="http://schemas.microsoft.com/office/drawing/2014/main" id="{F7F4E459-C47C-4C17-9C32-8F754372394B}"/>
                </a:ext>
              </a:extLst>
            </p:cNvPr>
            <p:cNvSpPr txBox="1"/>
            <p:nvPr/>
          </p:nvSpPr>
          <p:spPr>
            <a:xfrm>
              <a:off x="2061849" y="3012320"/>
              <a:ext cx="885090" cy="738664"/>
            </a:xfrm>
            <a:prstGeom prst="rect">
              <a:avLst/>
            </a:prstGeom>
            <a:noFill/>
            <a:effectLst/>
          </p:spPr>
          <p:txBody>
            <a:bodyPr wrap="square" rtlCol="0">
              <a:spAutoFit/>
            </a:bodyPr>
            <a:lstStyle/>
            <a:p>
              <a:pPr defTabSz="914378">
                <a:defRPr/>
              </a:pPr>
              <a:r>
                <a:rPr lang="en-US" sz="700" b="1">
                  <a:solidFill>
                    <a:schemeClr val="accent6">
                      <a:lumMod val="25000"/>
                    </a:schemeClr>
                  </a:solidFill>
                </a:rPr>
                <a:t>Brownsville</a:t>
              </a:r>
            </a:p>
            <a:p>
              <a:pPr defTabSz="914378">
                <a:defRPr/>
              </a:pPr>
              <a:r>
                <a:rPr lang="en-US" sz="700" b="1">
                  <a:solidFill>
                    <a:schemeClr val="accent6">
                      <a:lumMod val="25000"/>
                    </a:schemeClr>
                  </a:solidFill>
                </a:rPr>
                <a:t>Piedras Negras</a:t>
              </a:r>
            </a:p>
            <a:p>
              <a:pPr defTabSz="914378">
                <a:defRPr/>
              </a:pPr>
              <a:r>
                <a:rPr lang="en-US" sz="700" b="1">
                  <a:solidFill>
                    <a:schemeClr val="accent6">
                      <a:lumMod val="25000"/>
                    </a:schemeClr>
                  </a:solidFill>
                </a:rPr>
                <a:t>Hermosillo</a:t>
              </a:r>
            </a:p>
            <a:p>
              <a:pPr defTabSz="914378">
                <a:defRPr/>
              </a:pPr>
              <a:r>
                <a:rPr lang="en-US" sz="700" b="1">
                  <a:solidFill>
                    <a:schemeClr val="accent6">
                      <a:lumMod val="25000"/>
                    </a:schemeClr>
                  </a:solidFill>
                </a:rPr>
                <a:t>Matamoros</a:t>
              </a:r>
            </a:p>
            <a:p>
              <a:pPr defTabSz="914378">
                <a:defRPr/>
              </a:pPr>
              <a:r>
                <a:rPr lang="en-US" sz="700" b="1">
                  <a:solidFill>
                    <a:schemeClr val="accent6">
                      <a:lumMod val="25000"/>
                    </a:schemeClr>
                  </a:solidFill>
                </a:rPr>
                <a:t>Matehuala</a:t>
              </a:r>
            </a:p>
            <a:p>
              <a:pPr defTabSz="914378">
                <a:defRPr/>
              </a:pPr>
              <a:r>
                <a:rPr lang="en-US" sz="700" b="1">
                  <a:solidFill>
                    <a:schemeClr val="accent6">
                      <a:lumMod val="25000"/>
                    </a:schemeClr>
                  </a:solidFill>
                </a:rPr>
                <a:t>Muzquiz </a:t>
              </a:r>
            </a:p>
          </p:txBody>
        </p:sp>
        <p:sp>
          <p:nvSpPr>
            <p:cNvPr id="317" name="TextBox 316">
              <a:extLst>
                <a:ext uri="{FF2B5EF4-FFF2-40B4-BE49-F238E27FC236}">
                  <a16:creationId xmlns:a16="http://schemas.microsoft.com/office/drawing/2014/main" id="{0BF7E3FB-F102-44FC-8634-14681E02F178}"/>
                </a:ext>
              </a:extLst>
            </p:cNvPr>
            <p:cNvSpPr txBox="1"/>
            <p:nvPr/>
          </p:nvSpPr>
          <p:spPr>
            <a:xfrm>
              <a:off x="4064308" y="2587010"/>
              <a:ext cx="1172565" cy="307777"/>
            </a:xfrm>
            <a:prstGeom prst="rect">
              <a:avLst/>
            </a:prstGeom>
            <a:noFill/>
            <a:effectLst/>
          </p:spPr>
          <p:txBody>
            <a:bodyPr wrap="square" rtlCol="0">
              <a:spAutoFit/>
            </a:bodyPr>
            <a:lstStyle/>
            <a:p>
              <a:pPr defTabSz="914378">
                <a:defRPr/>
              </a:pPr>
              <a:r>
                <a:rPr lang="en-US" sz="700" b="1">
                  <a:solidFill>
                    <a:schemeClr val="accent6">
                      <a:lumMod val="25000"/>
                    </a:schemeClr>
                  </a:solidFill>
                </a:rPr>
                <a:t>San Sebastian</a:t>
              </a:r>
            </a:p>
            <a:p>
              <a:pPr defTabSz="914378">
                <a:defRPr/>
              </a:pPr>
              <a:r>
                <a:rPr lang="en-US" sz="700" b="1">
                  <a:solidFill>
                    <a:schemeClr val="accent6">
                      <a:lumMod val="25000"/>
                    </a:schemeClr>
                  </a:solidFill>
                </a:rPr>
                <a:t>Charneca de Caparica</a:t>
              </a:r>
            </a:p>
          </p:txBody>
        </p:sp>
        <p:sp>
          <p:nvSpPr>
            <p:cNvPr id="318" name="TextBox 317">
              <a:extLst>
                <a:ext uri="{FF2B5EF4-FFF2-40B4-BE49-F238E27FC236}">
                  <a16:creationId xmlns:a16="http://schemas.microsoft.com/office/drawing/2014/main" id="{B7848BE0-0285-4724-AD13-8B9DD25D231D}"/>
                </a:ext>
              </a:extLst>
            </p:cNvPr>
            <p:cNvSpPr txBox="1"/>
            <p:nvPr/>
          </p:nvSpPr>
          <p:spPr>
            <a:xfrm>
              <a:off x="4931268" y="2016529"/>
              <a:ext cx="870174" cy="415498"/>
            </a:xfrm>
            <a:prstGeom prst="rect">
              <a:avLst/>
            </a:prstGeom>
            <a:noFill/>
            <a:effectLst/>
          </p:spPr>
          <p:txBody>
            <a:bodyPr wrap="square" rtlCol="0">
              <a:spAutoFit/>
            </a:bodyPr>
            <a:lstStyle/>
            <a:p>
              <a:pPr defTabSz="914378">
                <a:defRPr/>
              </a:pPr>
              <a:endParaRPr lang="en-US" sz="700" b="1">
                <a:solidFill>
                  <a:schemeClr val="accent6">
                    <a:lumMod val="25000"/>
                  </a:schemeClr>
                </a:solidFill>
              </a:endParaRPr>
            </a:p>
            <a:p>
              <a:pPr defTabSz="914378">
                <a:defRPr/>
              </a:pPr>
              <a:r>
                <a:rPr lang="en-US" sz="700" b="1" err="1">
                  <a:solidFill>
                    <a:schemeClr val="accent6">
                      <a:lumMod val="25000"/>
                    </a:schemeClr>
                  </a:solidFill>
                </a:rPr>
                <a:t>Legnago</a:t>
              </a:r>
              <a:endParaRPr lang="en-US" sz="700" b="1">
                <a:solidFill>
                  <a:schemeClr val="accent6">
                    <a:lumMod val="25000"/>
                  </a:schemeClr>
                </a:solidFill>
              </a:endParaRPr>
            </a:p>
            <a:p>
              <a:pPr defTabSz="914378">
                <a:defRPr/>
              </a:pPr>
              <a:r>
                <a:rPr lang="en-US" sz="700" b="1" err="1">
                  <a:solidFill>
                    <a:schemeClr val="accent6">
                      <a:lumMod val="25000"/>
                    </a:schemeClr>
                  </a:solidFill>
                </a:rPr>
                <a:t>Lons</a:t>
              </a:r>
              <a:r>
                <a:rPr lang="en-US" sz="700" b="1">
                  <a:solidFill>
                    <a:schemeClr val="accent6">
                      <a:lumMod val="25000"/>
                    </a:schemeClr>
                  </a:solidFill>
                </a:rPr>
                <a:t>-le-Saunier</a:t>
              </a:r>
            </a:p>
          </p:txBody>
        </p:sp>
        <p:sp>
          <p:nvSpPr>
            <p:cNvPr id="319" name="TextBox 318">
              <a:extLst>
                <a:ext uri="{FF2B5EF4-FFF2-40B4-BE49-F238E27FC236}">
                  <a16:creationId xmlns:a16="http://schemas.microsoft.com/office/drawing/2014/main" id="{78DD1433-4045-44E9-92EF-1D719793C509}"/>
                </a:ext>
              </a:extLst>
            </p:cNvPr>
            <p:cNvSpPr txBox="1"/>
            <p:nvPr/>
          </p:nvSpPr>
          <p:spPr>
            <a:xfrm>
              <a:off x="6668207" y="1255958"/>
              <a:ext cx="710755" cy="669414"/>
            </a:xfrm>
            <a:prstGeom prst="rect">
              <a:avLst/>
            </a:prstGeom>
            <a:noFill/>
            <a:effectLst/>
          </p:spPr>
          <p:txBody>
            <a:bodyPr wrap="square" rtlCol="0">
              <a:spAutoFit/>
            </a:bodyPr>
            <a:lstStyle/>
            <a:p>
              <a:pPr defTabSz="914378">
                <a:spcBef>
                  <a:spcPts val="100"/>
                </a:spcBef>
                <a:defRPr/>
              </a:pPr>
              <a:r>
                <a:rPr lang="en-US" sz="700" b="1">
                  <a:solidFill>
                    <a:schemeClr val="accent6">
                      <a:lumMod val="25000"/>
                    </a:schemeClr>
                  </a:solidFill>
                </a:rPr>
                <a:t>Beijing</a:t>
              </a:r>
            </a:p>
            <a:p>
              <a:pPr defTabSz="914378">
                <a:spcAft>
                  <a:spcPts val="100"/>
                </a:spcAft>
                <a:defRPr/>
              </a:pPr>
              <a:r>
                <a:rPr lang="en-US" sz="700" b="1">
                  <a:solidFill>
                    <a:schemeClr val="accent6">
                      <a:lumMod val="25000"/>
                    </a:schemeClr>
                  </a:solidFill>
                </a:rPr>
                <a:t>Wuxi</a:t>
              </a:r>
            </a:p>
            <a:p>
              <a:pPr defTabSz="914378">
                <a:spcAft>
                  <a:spcPts val="100"/>
                </a:spcAft>
                <a:defRPr/>
              </a:pPr>
              <a:r>
                <a:rPr lang="en-US" sz="700" b="1">
                  <a:solidFill>
                    <a:schemeClr val="accent6">
                      <a:lumMod val="25000"/>
                    </a:schemeClr>
                  </a:solidFill>
                </a:rPr>
                <a:t>Suzhou</a:t>
              </a:r>
            </a:p>
            <a:p>
              <a:pPr defTabSz="914378">
                <a:spcAft>
                  <a:spcPts val="100"/>
                </a:spcAft>
                <a:defRPr/>
              </a:pPr>
              <a:r>
                <a:rPr lang="en-US" sz="700" b="1">
                  <a:solidFill>
                    <a:schemeClr val="accent6">
                      <a:lumMod val="25000"/>
                    </a:schemeClr>
                  </a:solidFill>
                </a:rPr>
                <a:t>Shanghai</a:t>
              </a:r>
            </a:p>
            <a:p>
              <a:pPr defTabSz="914378">
                <a:spcAft>
                  <a:spcPts val="100"/>
                </a:spcAft>
                <a:defRPr/>
              </a:pPr>
              <a:r>
                <a:rPr lang="en-US" sz="700" b="1">
                  <a:solidFill>
                    <a:schemeClr val="accent6">
                      <a:lumMod val="25000"/>
                    </a:schemeClr>
                  </a:solidFill>
                </a:rPr>
                <a:t>Kunshan</a:t>
              </a:r>
            </a:p>
          </p:txBody>
        </p:sp>
        <p:sp>
          <p:nvSpPr>
            <p:cNvPr id="320" name="TextBox 319">
              <a:extLst>
                <a:ext uri="{FF2B5EF4-FFF2-40B4-BE49-F238E27FC236}">
                  <a16:creationId xmlns:a16="http://schemas.microsoft.com/office/drawing/2014/main" id="{0C23C909-2412-4853-BD02-831C1F361EF4}"/>
                </a:ext>
              </a:extLst>
            </p:cNvPr>
            <p:cNvSpPr txBox="1"/>
            <p:nvPr/>
          </p:nvSpPr>
          <p:spPr>
            <a:xfrm>
              <a:off x="7342061" y="2017612"/>
              <a:ext cx="682551" cy="415498"/>
            </a:xfrm>
            <a:prstGeom prst="rect">
              <a:avLst/>
            </a:prstGeom>
            <a:noFill/>
            <a:effectLst/>
          </p:spPr>
          <p:txBody>
            <a:bodyPr wrap="square" rtlCol="0">
              <a:spAutoFit/>
            </a:bodyPr>
            <a:lstStyle/>
            <a:p>
              <a:pPr defTabSz="914378">
                <a:defRPr/>
              </a:pPr>
              <a:r>
                <a:rPr lang="en-US" sz="700" b="1">
                  <a:solidFill>
                    <a:schemeClr val="accent6">
                      <a:lumMod val="25000"/>
                    </a:schemeClr>
                  </a:solidFill>
                </a:rPr>
                <a:t>Tsukuba</a:t>
              </a:r>
            </a:p>
            <a:p>
              <a:pPr defTabSz="914378">
                <a:defRPr/>
              </a:pPr>
              <a:r>
                <a:rPr lang="en-US" sz="700" b="1">
                  <a:solidFill>
                    <a:schemeClr val="accent6">
                      <a:lumMod val="25000"/>
                    </a:schemeClr>
                  </a:solidFill>
                </a:rPr>
                <a:t>Tokyo</a:t>
              </a:r>
            </a:p>
            <a:p>
              <a:pPr defTabSz="914378">
                <a:defRPr/>
              </a:pPr>
              <a:r>
                <a:rPr lang="en-US" sz="700" b="1">
                  <a:solidFill>
                    <a:schemeClr val="accent6">
                      <a:lumMod val="25000"/>
                    </a:schemeClr>
                  </a:solidFill>
                </a:rPr>
                <a:t>Kanagawa</a:t>
              </a:r>
            </a:p>
          </p:txBody>
        </p:sp>
        <p:sp>
          <p:nvSpPr>
            <p:cNvPr id="321" name="TextBox 320">
              <a:extLst>
                <a:ext uri="{FF2B5EF4-FFF2-40B4-BE49-F238E27FC236}">
                  <a16:creationId xmlns:a16="http://schemas.microsoft.com/office/drawing/2014/main" id="{168FCA81-4F87-49E5-A632-D296F5D12958}"/>
                </a:ext>
              </a:extLst>
            </p:cNvPr>
            <p:cNvSpPr txBox="1"/>
            <p:nvPr/>
          </p:nvSpPr>
          <p:spPr>
            <a:xfrm>
              <a:off x="7642949" y="2461573"/>
              <a:ext cx="640587" cy="307777"/>
            </a:xfrm>
            <a:prstGeom prst="rect">
              <a:avLst/>
            </a:prstGeom>
            <a:noFill/>
            <a:effectLst/>
          </p:spPr>
          <p:txBody>
            <a:bodyPr wrap="square" rtlCol="0">
              <a:spAutoFit/>
            </a:bodyPr>
            <a:lstStyle/>
            <a:p>
              <a:pPr defTabSz="914378">
                <a:defRPr/>
              </a:pPr>
              <a:r>
                <a:rPr lang="en-US" sz="700" b="1">
                  <a:solidFill>
                    <a:schemeClr val="accent6">
                      <a:lumMod val="25000"/>
                    </a:schemeClr>
                  </a:solidFill>
                </a:rPr>
                <a:t>Seoul</a:t>
              </a:r>
            </a:p>
            <a:p>
              <a:pPr defTabSz="914378">
                <a:defRPr/>
              </a:pPr>
              <a:r>
                <a:rPr lang="en-US" sz="700" b="1" err="1">
                  <a:solidFill>
                    <a:schemeClr val="accent6">
                      <a:lumMod val="25000"/>
                    </a:schemeClr>
                  </a:solidFill>
                </a:rPr>
                <a:t>Seongnam</a:t>
              </a:r>
              <a:endParaRPr lang="en-US" sz="700" b="1">
                <a:solidFill>
                  <a:schemeClr val="accent6">
                    <a:lumMod val="25000"/>
                  </a:schemeClr>
                </a:solidFill>
              </a:endParaRPr>
            </a:p>
          </p:txBody>
        </p:sp>
        <p:sp>
          <p:nvSpPr>
            <p:cNvPr id="322" name="TextBox 321">
              <a:extLst>
                <a:ext uri="{FF2B5EF4-FFF2-40B4-BE49-F238E27FC236}">
                  <a16:creationId xmlns:a16="http://schemas.microsoft.com/office/drawing/2014/main" id="{2F19ED5E-8BF9-48D6-866D-891F8D17CC33}"/>
                </a:ext>
              </a:extLst>
            </p:cNvPr>
            <p:cNvSpPr txBox="1"/>
            <p:nvPr/>
          </p:nvSpPr>
          <p:spPr>
            <a:xfrm>
              <a:off x="7091494" y="2834621"/>
              <a:ext cx="613774" cy="200055"/>
            </a:xfrm>
            <a:prstGeom prst="rect">
              <a:avLst/>
            </a:prstGeom>
            <a:noFill/>
            <a:effectLst/>
          </p:spPr>
          <p:txBody>
            <a:bodyPr wrap="square" rtlCol="0">
              <a:spAutoFit/>
            </a:bodyPr>
            <a:lstStyle/>
            <a:p>
              <a:pPr defTabSz="914378">
                <a:defRPr/>
              </a:pPr>
              <a:r>
                <a:rPr lang="en-US" sz="700" b="1">
                  <a:solidFill>
                    <a:schemeClr val="accent6">
                      <a:lumMod val="25000"/>
                    </a:schemeClr>
                  </a:solidFill>
                </a:rPr>
                <a:t>Hsinchu</a:t>
              </a:r>
            </a:p>
          </p:txBody>
        </p:sp>
        <p:sp>
          <p:nvSpPr>
            <p:cNvPr id="323" name="TextBox 322">
              <a:extLst>
                <a:ext uri="{FF2B5EF4-FFF2-40B4-BE49-F238E27FC236}">
                  <a16:creationId xmlns:a16="http://schemas.microsoft.com/office/drawing/2014/main" id="{44798823-83C1-4AC2-80A6-267BE8DA0727}"/>
                </a:ext>
              </a:extLst>
            </p:cNvPr>
            <p:cNvSpPr txBox="1"/>
            <p:nvPr/>
          </p:nvSpPr>
          <p:spPr>
            <a:xfrm>
              <a:off x="6999132" y="3038295"/>
              <a:ext cx="626039" cy="307777"/>
            </a:xfrm>
            <a:prstGeom prst="rect">
              <a:avLst/>
            </a:prstGeom>
            <a:noFill/>
            <a:effectLst/>
          </p:spPr>
          <p:txBody>
            <a:bodyPr wrap="square" rtlCol="0">
              <a:spAutoFit/>
            </a:bodyPr>
            <a:lstStyle/>
            <a:p>
              <a:pPr defTabSz="914378">
                <a:defRPr/>
              </a:pPr>
              <a:r>
                <a:rPr lang="en-US" sz="700" b="1">
                  <a:solidFill>
                    <a:schemeClr val="accent6">
                      <a:lumMod val="25000"/>
                    </a:schemeClr>
                  </a:solidFill>
                </a:rPr>
                <a:t>Taguig</a:t>
              </a:r>
            </a:p>
            <a:p>
              <a:pPr defTabSz="914378">
                <a:defRPr/>
              </a:pPr>
              <a:r>
                <a:rPr lang="en-US" sz="700" b="1">
                  <a:solidFill>
                    <a:schemeClr val="accent6">
                      <a:lumMod val="25000"/>
                    </a:schemeClr>
                  </a:solidFill>
                </a:rPr>
                <a:t>Lipa City</a:t>
              </a:r>
            </a:p>
          </p:txBody>
        </p:sp>
        <p:sp>
          <p:nvSpPr>
            <p:cNvPr id="324" name="TextBox 323">
              <a:extLst>
                <a:ext uri="{FF2B5EF4-FFF2-40B4-BE49-F238E27FC236}">
                  <a16:creationId xmlns:a16="http://schemas.microsoft.com/office/drawing/2014/main" id="{5D6258DC-DFB1-4932-931E-3E77BAD31664}"/>
                </a:ext>
              </a:extLst>
            </p:cNvPr>
            <p:cNvSpPr txBox="1"/>
            <p:nvPr/>
          </p:nvSpPr>
          <p:spPr>
            <a:xfrm>
              <a:off x="7085712" y="2737238"/>
              <a:ext cx="544881" cy="200055"/>
            </a:xfrm>
            <a:prstGeom prst="rect">
              <a:avLst/>
            </a:prstGeom>
            <a:noFill/>
            <a:effectLst/>
          </p:spPr>
          <p:txBody>
            <a:bodyPr wrap="square" rtlCol="0">
              <a:spAutoFit/>
            </a:bodyPr>
            <a:lstStyle/>
            <a:p>
              <a:pPr defTabSz="914378">
                <a:defRPr/>
              </a:pPr>
              <a:r>
                <a:rPr lang="en-US" sz="700" b="1">
                  <a:solidFill>
                    <a:schemeClr val="accent6">
                      <a:lumMod val="25000"/>
                    </a:schemeClr>
                  </a:solidFill>
                </a:rPr>
                <a:t>Taipei</a:t>
              </a:r>
            </a:p>
          </p:txBody>
        </p:sp>
        <p:sp>
          <p:nvSpPr>
            <p:cNvPr id="325" name="TextBox 324">
              <a:extLst>
                <a:ext uri="{FF2B5EF4-FFF2-40B4-BE49-F238E27FC236}">
                  <a16:creationId xmlns:a16="http://schemas.microsoft.com/office/drawing/2014/main" id="{391D04CD-1EBD-45C3-92C0-7C24D0D409CE}"/>
                </a:ext>
              </a:extLst>
            </p:cNvPr>
            <p:cNvSpPr txBox="1"/>
            <p:nvPr/>
          </p:nvSpPr>
          <p:spPr>
            <a:xfrm>
              <a:off x="5961770" y="3313797"/>
              <a:ext cx="651353" cy="200055"/>
            </a:xfrm>
            <a:prstGeom prst="rect">
              <a:avLst/>
            </a:prstGeom>
            <a:noFill/>
            <a:effectLst/>
          </p:spPr>
          <p:txBody>
            <a:bodyPr wrap="square" rtlCol="0">
              <a:spAutoFit/>
            </a:bodyPr>
            <a:lstStyle/>
            <a:p>
              <a:pPr defTabSz="914378">
                <a:defRPr/>
              </a:pPr>
              <a:r>
                <a:rPr lang="en-US" sz="700" b="1">
                  <a:solidFill>
                    <a:schemeClr val="accent6">
                      <a:lumMod val="25000"/>
                    </a:schemeClr>
                  </a:solidFill>
                </a:rPr>
                <a:t>Singapore</a:t>
              </a:r>
            </a:p>
          </p:txBody>
        </p:sp>
        <p:sp>
          <p:nvSpPr>
            <p:cNvPr id="326" name="TextBox 325">
              <a:extLst>
                <a:ext uri="{FF2B5EF4-FFF2-40B4-BE49-F238E27FC236}">
                  <a16:creationId xmlns:a16="http://schemas.microsoft.com/office/drawing/2014/main" id="{C30A9837-92F5-47CB-839A-864AC4E76E8A}"/>
                </a:ext>
              </a:extLst>
            </p:cNvPr>
            <p:cNvSpPr txBox="1"/>
            <p:nvPr/>
          </p:nvSpPr>
          <p:spPr>
            <a:xfrm>
              <a:off x="5454578" y="1964113"/>
              <a:ext cx="826074" cy="643766"/>
            </a:xfrm>
            <a:prstGeom prst="rect">
              <a:avLst/>
            </a:prstGeom>
            <a:noFill/>
            <a:effectLst/>
          </p:spPr>
          <p:txBody>
            <a:bodyPr wrap="square" rtlCol="0">
              <a:spAutoFit/>
            </a:bodyPr>
            <a:lstStyle/>
            <a:p>
              <a:pPr algn="r" defTabSz="914378">
                <a:defRPr/>
              </a:pPr>
              <a:r>
                <a:rPr lang="en-US" sz="700" b="1">
                  <a:solidFill>
                    <a:schemeClr val="accent6">
                      <a:lumMod val="25000"/>
                    </a:schemeClr>
                  </a:solidFill>
                </a:rPr>
                <a:t>Zhongshan</a:t>
              </a:r>
            </a:p>
            <a:p>
              <a:pPr algn="r" defTabSz="914378">
                <a:defRPr/>
              </a:pPr>
              <a:r>
                <a:rPr lang="en-US" sz="700" b="1">
                  <a:solidFill>
                    <a:schemeClr val="accent6">
                      <a:lumMod val="25000"/>
                    </a:schemeClr>
                  </a:solidFill>
                </a:rPr>
                <a:t>Shenzhen</a:t>
              </a:r>
            </a:p>
            <a:p>
              <a:pPr algn="r" defTabSz="914378">
                <a:defRPr/>
              </a:pPr>
              <a:r>
                <a:rPr lang="en-US" sz="700" b="1">
                  <a:solidFill>
                    <a:schemeClr val="accent6">
                      <a:lumMod val="25000"/>
                    </a:schemeClr>
                  </a:solidFill>
                </a:rPr>
                <a:t>Dongguan</a:t>
              </a:r>
            </a:p>
            <a:p>
              <a:pPr algn="r" defTabSz="914378">
                <a:defRPr/>
              </a:pPr>
              <a:r>
                <a:rPr lang="en-US" sz="700" b="1">
                  <a:solidFill>
                    <a:schemeClr val="accent6">
                      <a:lumMod val="25000"/>
                    </a:schemeClr>
                  </a:solidFill>
                </a:rPr>
                <a:t>Hong Kong</a:t>
              </a:r>
            </a:p>
            <a:p>
              <a:pPr algn="r" defTabSz="914378">
                <a:defRPr/>
              </a:pPr>
              <a:r>
                <a:rPr lang="en-US" sz="700" b="1">
                  <a:solidFill>
                    <a:schemeClr val="accent6">
                      <a:lumMod val="25000"/>
                    </a:schemeClr>
                  </a:solidFill>
                </a:rPr>
                <a:t>Huizhou</a:t>
              </a:r>
            </a:p>
          </p:txBody>
        </p:sp>
        <p:cxnSp>
          <p:nvCxnSpPr>
            <p:cNvPr id="327" name="Straight Connector 326">
              <a:extLst>
                <a:ext uri="{FF2B5EF4-FFF2-40B4-BE49-F238E27FC236}">
                  <a16:creationId xmlns:a16="http://schemas.microsoft.com/office/drawing/2014/main" id="{B3A4D0BC-69FF-434E-9DDE-E5FE8D04C57F}"/>
                </a:ext>
              </a:extLst>
            </p:cNvPr>
            <p:cNvCxnSpPr>
              <a:cxnSpLocks/>
            </p:cNvCxnSpPr>
            <p:nvPr/>
          </p:nvCxnSpPr>
          <p:spPr>
            <a:xfrm>
              <a:off x="4676915" y="2225872"/>
              <a:ext cx="99707"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50A123C0-E6DC-414D-953D-41D58D9FB16D}"/>
                </a:ext>
              </a:extLst>
            </p:cNvPr>
            <p:cNvCxnSpPr>
              <a:cxnSpLocks/>
            </p:cNvCxnSpPr>
            <p:nvPr/>
          </p:nvCxnSpPr>
          <p:spPr>
            <a:xfrm>
              <a:off x="6161501" y="3309907"/>
              <a:ext cx="238545"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ACE54490-7DEF-4569-AD77-54DEB30C916A}"/>
                </a:ext>
              </a:extLst>
            </p:cNvPr>
            <p:cNvCxnSpPr>
              <a:cxnSpLocks/>
            </p:cNvCxnSpPr>
            <p:nvPr/>
          </p:nvCxnSpPr>
          <p:spPr>
            <a:xfrm>
              <a:off x="2085392" y="2890876"/>
              <a:ext cx="0" cy="167313"/>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7E637ED0-E4B4-466F-B518-F35E1DB75183}"/>
                </a:ext>
              </a:extLst>
            </p:cNvPr>
            <p:cNvCxnSpPr>
              <a:cxnSpLocks/>
            </p:cNvCxnSpPr>
            <p:nvPr/>
          </p:nvCxnSpPr>
          <p:spPr>
            <a:xfrm>
              <a:off x="2930917" y="1614274"/>
              <a:ext cx="0" cy="724949"/>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B4D6510D-9B40-4100-BA07-F00A14339731}"/>
                </a:ext>
              </a:extLst>
            </p:cNvPr>
            <p:cNvCxnSpPr>
              <a:cxnSpLocks/>
            </p:cNvCxnSpPr>
            <p:nvPr/>
          </p:nvCxnSpPr>
          <p:spPr>
            <a:xfrm flipH="1">
              <a:off x="2278408" y="1861039"/>
              <a:ext cx="1376" cy="339897"/>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99D3624B-E285-4131-A8C9-C2BF773DBE5E}"/>
                </a:ext>
              </a:extLst>
            </p:cNvPr>
            <p:cNvCxnSpPr/>
            <p:nvPr/>
          </p:nvCxnSpPr>
          <p:spPr>
            <a:xfrm flipH="1">
              <a:off x="2274718" y="2203510"/>
              <a:ext cx="256213"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6B8346A1-7633-4A0F-B453-A6479E8A48F5}"/>
                </a:ext>
              </a:extLst>
            </p:cNvPr>
            <p:cNvCxnSpPr>
              <a:cxnSpLocks/>
            </p:cNvCxnSpPr>
            <p:nvPr/>
          </p:nvCxnSpPr>
          <p:spPr>
            <a:xfrm>
              <a:off x="2247999" y="2352665"/>
              <a:ext cx="376781"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67F73A7D-1D10-49A0-A1CA-DC355B4F2182}"/>
                </a:ext>
              </a:extLst>
            </p:cNvPr>
            <p:cNvCxnSpPr>
              <a:cxnSpLocks/>
            </p:cNvCxnSpPr>
            <p:nvPr/>
          </p:nvCxnSpPr>
          <p:spPr>
            <a:xfrm>
              <a:off x="6682310" y="1885450"/>
              <a:ext cx="0" cy="575092"/>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id="{C4F9A958-A32D-4FA5-9BF8-E96B437956E8}"/>
                </a:ext>
              </a:extLst>
            </p:cNvPr>
            <p:cNvCxnSpPr>
              <a:cxnSpLocks/>
            </p:cNvCxnSpPr>
            <p:nvPr/>
          </p:nvCxnSpPr>
          <p:spPr>
            <a:xfrm>
              <a:off x="6370314" y="2837359"/>
              <a:ext cx="245990"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C41CE9E6-BDAA-442E-AA59-71B2EEC8FFD2}"/>
                </a:ext>
              </a:extLst>
            </p:cNvPr>
            <p:cNvCxnSpPr>
              <a:cxnSpLocks/>
            </p:cNvCxnSpPr>
            <p:nvPr/>
          </p:nvCxnSpPr>
          <p:spPr>
            <a:xfrm flipH="1">
              <a:off x="6770773" y="2674023"/>
              <a:ext cx="695671"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id="{14958940-8F0E-449D-99F7-410FCC5C33AE}"/>
                </a:ext>
              </a:extLst>
            </p:cNvPr>
            <p:cNvCxnSpPr/>
            <p:nvPr/>
          </p:nvCxnSpPr>
          <p:spPr>
            <a:xfrm>
              <a:off x="4074618" y="2339962"/>
              <a:ext cx="213193"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F0188690-2896-49DB-9316-88CF42486EE8}"/>
                </a:ext>
              </a:extLst>
            </p:cNvPr>
            <p:cNvCxnSpPr>
              <a:cxnSpLocks/>
            </p:cNvCxnSpPr>
            <p:nvPr/>
          </p:nvCxnSpPr>
          <p:spPr>
            <a:xfrm flipV="1">
              <a:off x="4673069" y="2057356"/>
              <a:ext cx="254215" cy="1"/>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sp>
          <p:nvSpPr>
            <p:cNvPr id="340" name="Rectangle 339">
              <a:extLst>
                <a:ext uri="{FF2B5EF4-FFF2-40B4-BE49-F238E27FC236}">
                  <a16:creationId xmlns:a16="http://schemas.microsoft.com/office/drawing/2014/main" id="{F36F56B7-0D2A-4370-9466-3C1710522392}"/>
                </a:ext>
              </a:extLst>
            </p:cNvPr>
            <p:cNvSpPr/>
            <p:nvPr/>
          </p:nvSpPr>
          <p:spPr>
            <a:xfrm>
              <a:off x="5438839" y="1813557"/>
              <a:ext cx="506870" cy="200055"/>
            </a:xfrm>
            <a:prstGeom prst="rect">
              <a:avLst/>
            </a:prstGeom>
            <a:effectLst/>
          </p:spPr>
          <p:txBody>
            <a:bodyPr wrap="none">
              <a:spAutoFit/>
            </a:bodyPr>
            <a:lstStyle/>
            <a:p>
              <a:pPr defTabSz="914378">
                <a:defRPr/>
              </a:pPr>
              <a:r>
                <a:rPr lang="en-US" sz="700" b="1">
                  <a:solidFill>
                    <a:schemeClr val="accent6">
                      <a:lumMod val="25000"/>
                    </a:schemeClr>
                  </a:solidFill>
                </a:rPr>
                <a:t>Kaunas</a:t>
              </a:r>
            </a:p>
          </p:txBody>
        </p:sp>
        <p:cxnSp>
          <p:nvCxnSpPr>
            <p:cNvPr id="341" name="Straight Connector 340">
              <a:extLst>
                <a:ext uri="{FF2B5EF4-FFF2-40B4-BE49-F238E27FC236}">
                  <a16:creationId xmlns:a16="http://schemas.microsoft.com/office/drawing/2014/main" id="{08A609E5-D688-4763-B8DC-3ACD670F87BF}"/>
                </a:ext>
              </a:extLst>
            </p:cNvPr>
            <p:cNvCxnSpPr>
              <a:cxnSpLocks/>
            </p:cNvCxnSpPr>
            <p:nvPr/>
          </p:nvCxnSpPr>
          <p:spPr>
            <a:xfrm>
              <a:off x="1894935" y="2625319"/>
              <a:ext cx="410170"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16E6E0E6-E5BB-4252-A9CB-2492F1560B46}"/>
                </a:ext>
              </a:extLst>
            </p:cNvPr>
            <p:cNvCxnSpPr>
              <a:cxnSpLocks/>
            </p:cNvCxnSpPr>
            <p:nvPr/>
          </p:nvCxnSpPr>
          <p:spPr>
            <a:xfrm>
              <a:off x="4074617" y="2338415"/>
              <a:ext cx="0" cy="262289"/>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72120FB-82BA-481E-B215-3AF7FBE2CF69}"/>
                </a:ext>
              </a:extLst>
            </p:cNvPr>
            <p:cNvCxnSpPr>
              <a:cxnSpLocks/>
            </p:cNvCxnSpPr>
            <p:nvPr/>
          </p:nvCxnSpPr>
          <p:spPr>
            <a:xfrm>
              <a:off x="5011797" y="1908850"/>
              <a:ext cx="145879"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C5794AC-6ABA-4F94-AA40-FEA7862D7B1B}"/>
                </a:ext>
              </a:extLst>
            </p:cNvPr>
            <p:cNvCxnSpPr>
              <a:cxnSpLocks/>
            </p:cNvCxnSpPr>
            <p:nvPr/>
          </p:nvCxnSpPr>
          <p:spPr>
            <a:xfrm>
              <a:off x="6513210" y="2460542"/>
              <a:ext cx="169706"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568AE41-ACD7-490C-82C6-71779CFEA67D}"/>
                </a:ext>
              </a:extLst>
            </p:cNvPr>
            <p:cNvCxnSpPr>
              <a:cxnSpLocks/>
            </p:cNvCxnSpPr>
            <p:nvPr/>
          </p:nvCxnSpPr>
          <p:spPr>
            <a:xfrm>
              <a:off x="6710960" y="2825231"/>
              <a:ext cx="309007"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0269EEC-E80E-426F-A29C-9A4F93A64443}"/>
                </a:ext>
              </a:extLst>
            </p:cNvPr>
            <p:cNvCxnSpPr>
              <a:cxnSpLocks/>
            </p:cNvCxnSpPr>
            <p:nvPr/>
          </p:nvCxnSpPr>
          <p:spPr>
            <a:xfrm>
              <a:off x="6726694" y="2992851"/>
              <a:ext cx="289160"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8E87B48-6C60-4C68-A38F-6DA2772199C0}"/>
                </a:ext>
              </a:extLst>
            </p:cNvPr>
            <p:cNvCxnSpPr>
              <a:cxnSpLocks/>
            </p:cNvCxnSpPr>
            <p:nvPr/>
          </p:nvCxnSpPr>
          <p:spPr>
            <a:xfrm flipH="1" flipV="1">
              <a:off x="7011298" y="2993949"/>
              <a:ext cx="758" cy="71928"/>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348" name="Group 347">
              <a:extLst>
                <a:ext uri="{FF2B5EF4-FFF2-40B4-BE49-F238E27FC236}">
                  <a16:creationId xmlns:a16="http://schemas.microsoft.com/office/drawing/2014/main" id="{196BA2D0-7792-4A8D-8857-39558F8FB2B0}"/>
                </a:ext>
              </a:extLst>
            </p:cNvPr>
            <p:cNvGrpSpPr/>
            <p:nvPr/>
          </p:nvGrpSpPr>
          <p:grpSpPr>
            <a:xfrm>
              <a:off x="7056855" y="2785253"/>
              <a:ext cx="91440" cy="197063"/>
              <a:chOff x="7285910" y="2668131"/>
              <a:chExt cx="91440" cy="197063"/>
            </a:xfrm>
            <a:effectLst/>
          </p:grpSpPr>
          <p:sp>
            <p:nvSpPr>
              <p:cNvPr id="584" name="Rectangle 583">
                <a:extLst>
                  <a:ext uri="{FF2B5EF4-FFF2-40B4-BE49-F238E27FC236}">
                    <a16:creationId xmlns:a16="http://schemas.microsoft.com/office/drawing/2014/main" id="{04AA1D5F-881E-44DA-BBAA-73B5F851733F}"/>
                  </a:ext>
                </a:extLst>
              </p:cNvPr>
              <p:cNvSpPr>
                <a:spLocks/>
              </p:cNvSpPr>
              <p:nvPr/>
            </p:nvSpPr>
            <p:spPr>
              <a:xfrm>
                <a:off x="7285910" y="2773754"/>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85" name="Rectangle 584">
                <a:extLst>
                  <a:ext uri="{FF2B5EF4-FFF2-40B4-BE49-F238E27FC236}">
                    <a16:creationId xmlns:a16="http://schemas.microsoft.com/office/drawing/2014/main" id="{0EC779CA-AFF5-4BA7-A407-09B0ABC9F025}"/>
                  </a:ext>
                </a:extLst>
              </p:cNvPr>
              <p:cNvSpPr>
                <a:spLocks/>
              </p:cNvSpPr>
              <p:nvPr/>
            </p:nvSpPr>
            <p:spPr>
              <a:xfrm>
                <a:off x="7285910" y="2668131"/>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grpSp>
          <p:nvGrpSpPr>
            <p:cNvPr id="349" name="Group 348">
              <a:extLst>
                <a:ext uri="{FF2B5EF4-FFF2-40B4-BE49-F238E27FC236}">
                  <a16:creationId xmlns:a16="http://schemas.microsoft.com/office/drawing/2014/main" id="{F1A1B381-CF83-4E6B-B8DF-059EF7ECA6C6}"/>
                </a:ext>
              </a:extLst>
            </p:cNvPr>
            <p:cNvGrpSpPr/>
            <p:nvPr/>
          </p:nvGrpSpPr>
          <p:grpSpPr>
            <a:xfrm>
              <a:off x="7495620" y="2515998"/>
              <a:ext cx="202113" cy="201129"/>
              <a:chOff x="7703460" y="2389413"/>
              <a:chExt cx="202113" cy="201129"/>
            </a:xfrm>
            <a:effectLst/>
          </p:grpSpPr>
          <p:sp>
            <p:nvSpPr>
              <p:cNvPr id="581" name="Rectangle 580">
                <a:extLst>
                  <a:ext uri="{FF2B5EF4-FFF2-40B4-BE49-F238E27FC236}">
                    <a16:creationId xmlns:a16="http://schemas.microsoft.com/office/drawing/2014/main" id="{80C0FD6C-F498-4FCC-BB2A-880DE5967843}"/>
                  </a:ext>
                </a:extLst>
              </p:cNvPr>
              <p:cNvSpPr>
                <a:spLocks/>
              </p:cNvSpPr>
              <p:nvPr/>
            </p:nvSpPr>
            <p:spPr>
              <a:xfrm>
                <a:off x="7814133" y="2499102"/>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82" name="Rectangle 581">
                <a:extLst>
                  <a:ext uri="{FF2B5EF4-FFF2-40B4-BE49-F238E27FC236}">
                    <a16:creationId xmlns:a16="http://schemas.microsoft.com/office/drawing/2014/main" id="{67887FA1-EF58-4A48-A795-B714619A52B9}"/>
                  </a:ext>
                </a:extLst>
              </p:cNvPr>
              <p:cNvSpPr>
                <a:spLocks/>
              </p:cNvSpPr>
              <p:nvPr/>
            </p:nvSpPr>
            <p:spPr>
              <a:xfrm>
                <a:off x="7814133" y="2389413"/>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83" name="Rectangle 582">
                <a:extLst>
                  <a:ext uri="{FF2B5EF4-FFF2-40B4-BE49-F238E27FC236}">
                    <a16:creationId xmlns:a16="http://schemas.microsoft.com/office/drawing/2014/main" id="{563AF886-A2FC-4BD5-8C0B-1C730D5A3EBF}"/>
                  </a:ext>
                </a:extLst>
              </p:cNvPr>
              <p:cNvSpPr>
                <a:spLocks/>
              </p:cNvSpPr>
              <p:nvPr/>
            </p:nvSpPr>
            <p:spPr>
              <a:xfrm>
                <a:off x="7703460" y="2499102"/>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350" name="Rectangle 349">
              <a:extLst>
                <a:ext uri="{FF2B5EF4-FFF2-40B4-BE49-F238E27FC236}">
                  <a16:creationId xmlns:a16="http://schemas.microsoft.com/office/drawing/2014/main" id="{ADB8A43C-0A31-479A-80FF-717DDD66B697}"/>
                </a:ext>
              </a:extLst>
            </p:cNvPr>
            <p:cNvSpPr>
              <a:spLocks/>
            </p:cNvSpPr>
            <p:nvPr/>
          </p:nvSpPr>
          <p:spPr>
            <a:xfrm>
              <a:off x="6041241" y="3262551"/>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1" name="TextBox 350">
              <a:extLst>
                <a:ext uri="{FF2B5EF4-FFF2-40B4-BE49-F238E27FC236}">
                  <a16:creationId xmlns:a16="http://schemas.microsoft.com/office/drawing/2014/main" id="{26E88D61-666F-4439-9A70-E29ED276477F}"/>
                </a:ext>
              </a:extLst>
            </p:cNvPr>
            <p:cNvSpPr txBox="1"/>
            <p:nvPr/>
          </p:nvSpPr>
          <p:spPr>
            <a:xfrm>
              <a:off x="3678398" y="1396397"/>
              <a:ext cx="717409" cy="307777"/>
            </a:xfrm>
            <a:prstGeom prst="rect">
              <a:avLst/>
            </a:prstGeom>
            <a:noFill/>
            <a:effectLst/>
          </p:spPr>
          <p:txBody>
            <a:bodyPr wrap="square" rtlCol="0">
              <a:spAutoFit/>
            </a:bodyPr>
            <a:lstStyle/>
            <a:p>
              <a:pPr algn="r" defTabSz="914378">
                <a:defRPr/>
              </a:pPr>
              <a:r>
                <a:rPr lang="en-US" sz="700" b="1">
                  <a:solidFill>
                    <a:schemeClr val="accent6">
                      <a:lumMod val="25000"/>
                    </a:schemeClr>
                  </a:solidFill>
                </a:rPr>
                <a:t>Amsterdam</a:t>
              </a:r>
            </a:p>
            <a:p>
              <a:pPr algn="r" defTabSz="914378">
                <a:defRPr/>
              </a:pPr>
              <a:r>
                <a:rPr lang="en-US" sz="700" b="1">
                  <a:solidFill>
                    <a:schemeClr val="accent6">
                      <a:lumMod val="25000"/>
                    </a:schemeClr>
                  </a:solidFill>
                </a:rPr>
                <a:t>Deventer</a:t>
              </a:r>
            </a:p>
          </p:txBody>
        </p:sp>
        <p:grpSp>
          <p:nvGrpSpPr>
            <p:cNvPr id="352" name="Group 351">
              <a:extLst>
                <a:ext uri="{FF2B5EF4-FFF2-40B4-BE49-F238E27FC236}">
                  <a16:creationId xmlns:a16="http://schemas.microsoft.com/office/drawing/2014/main" id="{77A7A18C-3D24-48F3-BC31-1C6D9D87E98B}"/>
                </a:ext>
              </a:extLst>
            </p:cNvPr>
            <p:cNvGrpSpPr/>
            <p:nvPr/>
          </p:nvGrpSpPr>
          <p:grpSpPr>
            <a:xfrm>
              <a:off x="4325509" y="1462111"/>
              <a:ext cx="196027" cy="197667"/>
              <a:chOff x="4246898" y="1418020"/>
              <a:chExt cx="196027" cy="197667"/>
            </a:xfrm>
            <a:effectLst/>
          </p:grpSpPr>
          <p:sp>
            <p:nvSpPr>
              <p:cNvPr id="578" name="Rectangle 577">
                <a:extLst>
                  <a:ext uri="{FF2B5EF4-FFF2-40B4-BE49-F238E27FC236}">
                    <a16:creationId xmlns:a16="http://schemas.microsoft.com/office/drawing/2014/main" id="{23438E2B-26D6-41BB-AA4A-5F6056BD0BDE}"/>
                  </a:ext>
                </a:extLst>
              </p:cNvPr>
              <p:cNvSpPr>
                <a:spLocks/>
              </p:cNvSpPr>
              <p:nvPr/>
            </p:nvSpPr>
            <p:spPr>
              <a:xfrm>
                <a:off x="4351485" y="1524247"/>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79" name="Rectangle 578">
                <a:extLst>
                  <a:ext uri="{FF2B5EF4-FFF2-40B4-BE49-F238E27FC236}">
                    <a16:creationId xmlns:a16="http://schemas.microsoft.com/office/drawing/2014/main" id="{72D70A23-866D-410C-873F-3B030909C960}"/>
                  </a:ext>
                </a:extLst>
              </p:cNvPr>
              <p:cNvSpPr>
                <a:spLocks/>
              </p:cNvSpPr>
              <p:nvPr/>
            </p:nvSpPr>
            <p:spPr>
              <a:xfrm>
                <a:off x="4351485" y="1418020"/>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80" name="Rectangle 579">
                <a:extLst>
                  <a:ext uri="{FF2B5EF4-FFF2-40B4-BE49-F238E27FC236}">
                    <a16:creationId xmlns:a16="http://schemas.microsoft.com/office/drawing/2014/main" id="{E7149960-8742-46E1-8CBE-D96277D9E139}"/>
                  </a:ext>
                </a:extLst>
              </p:cNvPr>
              <p:cNvSpPr>
                <a:spLocks/>
              </p:cNvSpPr>
              <p:nvPr/>
            </p:nvSpPr>
            <p:spPr>
              <a:xfrm>
                <a:off x="4246898" y="1418020"/>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grpSp>
        <p:sp>
          <p:nvSpPr>
            <p:cNvPr id="353" name="Rectangle 352">
              <a:extLst>
                <a:ext uri="{FF2B5EF4-FFF2-40B4-BE49-F238E27FC236}">
                  <a16:creationId xmlns:a16="http://schemas.microsoft.com/office/drawing/2014/main" id="{45D98769-FE0C-4868-A0C8-686EE377449A}"/>
                </a:ext>
              </a:extLst>
            </p:cNvPr>
            <p:cNvSpPr>
              <a:spLocks/>
            </p:cNvSpPr>
            <p:nvPr/>
          </p:nvSpPr>
          <p:spPr>
            <a:xfrm>
              <a:off x="1766031" y="2828084"/>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4" name="Rectangle 353">
              <a:extLst>
                <a:ext uri="{FF2B5EF4-FFF2-40B4-BE49-F238E27FC236}">
                  <a16:creationId xmlns:a16="http://schemas.microsoft.com/office/drawing/2014/main" id="{4FFE5D4A-C47C-4675-B2EB-FA1929308265}"/>
                </a:ext>
              </a:extLst>
            </p:cNvPr>
            <p:cNvSpPr>
              <a:spLocks/>
            </p:cNvSpPr>
            <p:nvPr/>
          </p:nvSpPr>
          <p:spPr>
            <a:xfrm>
              <a:off x="1656846" y="2708526"/>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5" name="Rectangle 354">
              <a:extLst>
                <a:ext uri="{FF2B5EF4-FFF2-40B4-BE49-F238E27FC236}">
                  <a16:creationId xmlns:a16="http://schemas.microsoft.com/office/drawing/2014/main" id="{A25D4286-D6EE-47BE-8F2B-720BAFC554D9}"/>
                </a:ext>
              </a:extLst>
            </p:cNvPr>
            <p:cNvSpPr>
              <a:spLocks/>
            </p:cNvSpPr>
            <p:nvPr/>
          </p:nvSpPr>
          <p:spPr>
            <a:xfrm>
              <a:off x="1766031" y="2708526"/>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6" name="Rectangle 355">
              <a:extLst>
                <a:ext uri="{FF2B5EF4-FFF2-40B4-BE49-F238E27FC236}">
                  <a16:creationId xmlns:a16="http://schemas.microsoft.com/office/drawing/2014/main" id="{D8DA274B-61A5-4FC5-B935-E8A9A8FCFDB6}"/>
                </a:ext>
              </a:extLst>
            </p:cNvPr>
            <p:cNvSpPr>
              <a:spLocks/>
            </p:cNvSpPr>
            <p:nvPr/>
          </p:nvSpPr>
          <p:spPr>
            <a:xfrm>
              <a:off x="1656846" y="2827378"/>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7" name="Rectangle 356">
              <a:extLst>
                <a:ext uri="{FF2B5EF4-FFF2-40B4-BE49-F238E27FC236}">
                  <a16:creationId xmlns:a16="http://schemas.microsoft.com/office/drawing/2014/main" id="{32480EF1-4DF9-4DA1-9B7B-B20FC66A17B0}"/>
                </a:ext>
              </a:extLst>
            </p:cNvPr>
            <p:cNvSpPr>
              <a:spLocks/>
            </p:cNvSpPr>
            <p:nvPr/>
          </p:nvSpPr>
          <p:spPr>
            <a:xfrm>
              <a:off x="1766031" y="2587486"/>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58" name="Rectangle 357">
              <a:extLst>
                <a:ext uri="{FF2B5EF4-FFF2-40B4-BE49-F238E27FC236}">
                  <a16:creationId xmlns:a16="http://schemas.microsoft.com/office/drawing/2014/main" id="{F68E7F04-8980-4F09-8292-4D4DFF0216E0}"/>
                </a:ext>
              </a:extLst>
            </p:cNvPr>
            <p:cNvSpPr>
              <a:spLocks/>
            </p:cNvSpPr>
            <p:nvPr/>
          </p:nvSpPr>
          <p:spPr>
            <a:xfrm>
              <a:off x="1656846" y="2587010"/>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61" name="Rectangle 360">
              <a:extLst>
                <a:ext uri="{FF2B5EF4-FFF2-40B4-BE49-F238E27FC236}">
                  <a16:creationId xmlns:a16="http://schemas.microsoft.com/office/drawing/2014/main" id="{93123B26-474B-4A1B-B7FF-2D19CDC78850}"/>
                </a:ext>
              </a:extLst>
            </p:cNvPr>
            <p:cNvSpPr>
              <a:spLocks/>
            </p:cNvSpPr>
            <p:nvPr/>
          </p:nvSpPr>
          <p:spPr>
            <a:xfrm>
              <a:off x="2226620" y="1742932"/>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363" name="Rectangle 362">
              <a:extLst>
                <a:ext uri="{FF2B5EF4-FFF2-40B4-BE49-F238E27FC236}">
                  <a16:creationId xmlns:a16="http://schemas.microsoft.com/office/drawing/2014/main" id="{C5A5DCAC-1E12-4762-89DD-E7EF7DE88EC0}"/>
                </a:ext>
              </a:extLst>
            </p:cNvPr>
            <p:cNvSpPr>
              <a:spLocks/>
            </p:cNvSpPr>
            <p:nvPr/>
          </p:nvSpPr>
          <p:spPr>
            <a:xfrm>
              <a:off x="2123556" y="2305385"/>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367" name="Group 366">
              <a:extLst>
                <a:ext uri="{FF2B5EF4-FFF2-40B4-BE49-F238E27FC236}">
                  <a16:creationId xmlns:a16="http://schemas.microsoft.com/office/drawing/2014/main" id="{C4066A24-DEE8-4EE9-BA10-797D8B3358A2}"/>
                </a:ext>
              </a:extLst>
            </p:cNvPr>
            <p:cNvGrpSpPr/>
            <p:nvPr/>
          </p:nvGrpSpPr>
          <p:grpSpPr>
            <a:xfrm>
              <a:off x="496322" y="3933325"/>
              <a:ext cx="940899" cy="574591"/>
              <a:chOff x="1412680" y="3947113"/>
              <a:chExt cx="940899" cy="574591"/>
            </a:xfrm>
            <a:effectLst/>
          </p:grpSpPr>
          <p:sp>
            <p:nvSpPr>
              <p:cNvPr id="571" name="Rectangle 570">
                <a:extLst>
                  <a:ext uri="{FF2B5EF4-FFF2-40B4-BE49-F238E27FC236}">
                    <a16:creationId xmlns:a16="http://schemas.microsoft.com/office/drawing/2014/main" id="{15618093-7931-4C62-B66A-84A55175D561}"/>
                  </a:ext>
                </a:extLst>
              </p:cNvPr>
              <p:cNvSpPr>
                <a:spLocks/>
              </p:cNvSpPr>
              <p:nvPr/>
            </p:nvSpPr>
            <p:spPr>
              <a:xfrm>
                <a:off x="1509790" y="4141303"/>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chemeClr val="accent6">
                      <a:lumMod val="25000"/>
                    </a:schemeClr>
                  </a:solidFill>
                  <a:latin typeface="Arial"/>
                </a:endParaRPr>
              </a:p>
            </p:txBody>
          </p:sp>
          <p:sp>
            <p:nvSpPr>
              <p:cNvPr id="572" name="Rectangle 571">
                <a:extLst>
                  <a:ext uri="{FF2B5EF4-FFF2-40B4-BE49-F238E27FC236}">
                    <a16:creationId xmlns:a16="http://schemas.microsoft.com/office/drawing/2014/main" id="{A0915723-39E4-460B-9897-9FB6376CE7AF}"/>
                  </a:ext>
                </a:extLst>
              </p:cNvPr>
              <p:cNvSpPr/>
              <p:nvPr/>
            </p:nvSpPr>
            <p:spPr>
              <a:xfrm>
                <a:off x="1546339" y="4091505"/>
                <a:ext cx="676722" cy="184666"/>
              </a:xfrm>
              <a:prstGeom prst="rect">
                <a:avLst/>
              </a:prstGeom>
            </p:spPr>
            <p:txBody>
              <a:bodyPr wrap="square">
                <a:spAutoFit/>
              </a:bodyPr>
              <a:lstStyle/>
              <a:p>
                <a:pPr defTabSz="914378">
                  <a:spcBef>
                    <a:spcPts val="200"/>
                  </a:spcBef>
                  <a:defRPr/>
                </a:pPr>
                <a:r>
                  <a:rPr lang="en-US" sz="600" b="1" i="1">
                    <a:solidFill>
                      <a:schemeClr val="accent6">
                        <a:lumMod val="25000"/>
                      </a:schemeClr>
                    </a:solidFill>
                  </a:rPr>
                  <a:t>Sales </a:t>
                </a:r>
              </a:p>
            </p:txBody>
          </p:sp>
          <p:sp>
            <p:nvSpPr>
              <p:cNvPr id="573" name="Rectangle 572">
                <a:extLst>
                  <a:ext uri="{FF2B5EF4-FFF2-40B4-BE49-F238E27FC236}">
                    <a16:creationId xmlns:a16="http://schemas.microsoft.com/office/drawing/2014/main" id="{33EC10BF-B85C-4FBC-9783-0A88E499695C}"/>
                  </a:ext>
                </a:extLst>
              </p:cNvPr>
              <p:cNvSpPr/>
              <p:nvPr/>
            </p:nvSpPr>
            <p:spPr>
              <a:xfrm>
                <a:off x="1412680" y="3947113"/>
                <a:ext cx="723564" cy="200055"/>
              </a:xfrm>
              <a:prstGeom prst="rect">
                <a:avLst/>
              </a:prstGeom>
            </p:spPr>
            <p:txBody>
              <a:bodyPr wrap="square">
                <a:spAutoFit/>
              </a:bodyPr>
              <a:lstStyle/>
              <a:p>
                <a:pPr defTabSz="914378">
                  <a:spcBef>
                    <a:spcPts val="200"/>
                  </a:spcBef>
                  <a:defRPr/>
                </a:pPr>
                <a:r>
                  <a:rPr lang="en-US" sz="700" b="1" i="1">
                    <a:solidFill>
                      <a:schemeClr val="accent6">
                        <a:lumMod val="25000"/>
                      </a:schemeClr>
                    </a:solidFill>
                  </a:rPr>
                  <a:t>Legend</a:t>
                </a:r>
              </a:p>
            </p:txBody>
          </p:sp>
          <p:sp>
            <p:nvSpPr>
              <p:cNvPr id="574" name="Rectangle 573">
                <a:extLst>
                  <a:ext uri="{FF2B5EF4-FFF2-40B4-BE49-F238E27FC236}">
                    <a16:creationId xmlns:a16="http://schemas.microsoft.com/office/drawing/2014/main" id="{7FE5CAA3-3F36-4403-826A-957AB566239B}"/>
                  </a:ext>
                </a:extLst>
              </p:cNvPr>
              <p:cNvSpPr/>
              <p:nvPr/>
            </p:nvSpPr>
            <p:spPr>
              <a:xfrm>
                <a:off x="1546339" y="4210458"/>
                <a:ext cx="686024" cy="184666"/>
              </a:xfrm>
              <a:prstGeom prst="rect">
                <a:avLst/>
              </a:prstGeom>
            </p:spPr>
            <p:txBody>
              <a:bodyPr wrap="square">
                <a:spAutoFit/>
              </a:bodyPr>
              <a:lstStyle/>
              <a:p>
                <a:pPr defTabSz="914378">
                  <a:spcBef>
                    <a:spcPts val="200"/>
                  </a:spcBef>
                  <a:defRPr/>
                </a:pPr>
                <a:r>
                  <a:rPr lang="en-US" sz="600" b="1" i="1">
                    <a:solidFill>
                      <a:schemeClr val="accent6">
                        <a:lumMod val="25000"/>
                      </a:schemeClr>
                    </a:solidFill>
                  </a:rPr>
                  <a:t>R&amp;D</a:t>
                </a:r>
              </a:p>
            </p:txBody>
          </p:sp>
          <p:sp>
            <p:nvSpPr>
              <p:cNvPr id="575" name="Rectangle 574">
                <a:extLst>
                  <a:ext uri="{FF2B5EF4-FFF2-40B4-BE49-F238E27FC236}">
                    <a16:creationId xmlns:a16="http://schemas.microsoft.com/office/drawing/2014/main" id="{B1E169D6-AAA0-440C-90FB-305DB76239BC}"/>
                  </a:ext>
                </a:extLst>
              </p:cNvPr>
              <p:cNvSpPr>
                <a:spLocks/>
              </p:cNvSpPr>
              <p:nvPr/>
            </p:nvSpPr>
            <p:spPr>
              <a:xfrm>
                <a:off x="1509790" y="4263684"/>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chemeClr val="accent6">
                      <a:lumMod val="25000"/>
                    </a:schemeClr>
                  </a:solidFill>
                  <a:latin typeface="Arial"/>
                </a:endParaRPr>
              </a:p>
            </p:txBody>
          </p:sp>
          <p:sp>
            <p:nvSpPr>
              <p:cNvPr id="576" name="TextBox 575">
                <a:extLst>
                  <a:ext uri="{FF2B5EF4-FFF2-40B4-BE49-F238E27FC236}">
                    <a16:creationId xmlns:a16="http://schemas.microsoft.com/office/drawing/2014/main" id="{A8C74BAC-7D28-4B72-B43F-51A9C22D5981}"/>
                  </a:ext>
                </a:extLst>
              </p:cNvPr>
              <p:cNvSpPr txBox="1"/>
              <p:nvPr/>
            </p:nvSpPr>
            <p:spPr>
              <a:xfrm>
                <a:off x="1546340" y="4337038"/>
                <a:ext cx="807239" cy="184666"/>
              </a:xfrm>
              <a:prstGeom prst="rect">
                <a:avLst/>
              </a:prstGeom>
              <a:noFill/>
            </p:spPr>
            <p:txBody>
              <a:bodyPr wrap="square" rtlCol="0">
                <a:spAutoFit/>
              </a:bodyPr>
              <a:lstStyle/>
              <a:p>
                <a:pPr defTabSz="914378">
                  <a:defRPr/>
                </a:pPr>
                <a:r>
                  <a:rPr lang="en-US" sz="600" b="1" i="1">
                    <a:solidFill>
                      <a:schemeClr val="accent6">
                        <a:lumMod val="25000"/>
                      </a:schemeClr>
                    </a:solidFill>
                  </a:rPr>
                  <a:t>Manufacturing</a:t>
                </a:r>
              </a:p>
            </p:txBody>
          </p:sp>
          <p:sp>
            <p:nvSpPr>
              <p:cNvPr id="577" name="Rectangle 576">
                <a:extLst>
                  <a:ext uri="{FF2B5EF4-FFF2-40B4-BE49-F238E27FC236}">
                    <a16:creationId xmlns:a16="http://schemas.microsoft.com/office/drawing/2014/main" id="{73D4725E-1C59-455A-B580-0152ABA521E2}"/>
                  </a:ext>
                </a:extLst>
              </p:cNvPr>
              <p:cNvSpPr>
                <a:spLocks/>
              </p:cNvSpPr>
              <p:nvPr/>
            </p:nvSpPr>
            <p:spPr>
              <a:xfrm>
                <a:off x="1509790" y="4385510"/>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chemeClr val="accent6">
                      <a:lumMod val="25000"/>
                    </a:schemeClr>
                  </a:solidFill>
                  <a:latin typeface="Arial"/>
                </a:endParaRPr>
              </a:p>
            </p:txBody>
          </p:sp>
        </p:grpSp>
        <p:cxnSp>
          <p:nvCxnSpPr>
            <p:cNvPr id="371" name="Straight Connector 370">
              <a:extLst>
                <a:ext uri="{FF2B5EF4-FFF2-40B4-BE49-F238E27FC236}">
                  <a16:creationId xmlns:a16="http://schemas.microsoft.com/office/drawing/2014/main" id="{DC1C2FDE-9566-42ED-A4E1-39C46443E445}"/>
                </a:ext>
              </a:extLst>
            </p:cNvPr>
            <p:cNvCxnSpPr>
              <a:cxnSpLocks/>
            </p:cNvCxnSpPr>
            <p:nvPr/>
          </p:nvCxnSpPr>
          <p:spPr>
            <a:xfrm>
              <a:off x="4927283" y="1507685"/>
              <a:ext cx="0" cy="549671"/>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126D5B4-3669-4F20-8EBC-4C3342D301CA}"/>
                </a:ext>
              </a:extLst>
            </p:cNvPr>
            <p:cNvCxnSpPr>
              <a:cxnSpLocks/>
            </p:cNvCxnSpPr>
            <p:nvPr/>
          </p:nvCxnSpPr>
          <p:spPr>
            <a:xfrm>
              <a:off x="3117056" y="2288612"/>
              <a:ext cx="101545"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373" name="Graphic 372" descr="Marker">
              <a:extLst>
                <a:ext uri="{FF2B5EF4-FFF2-40B4-BE49-F238E27FC236}">
                  <a16:creationId xmlns:a16="http://schemas.microsoft.com/office/drawing/2014/main" id="{501C730F-9172-4694-9441-C4639E5A50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1350" y="2043488"/>
              <a:ext cx="197165" cy="197165"/>
            </a:xfrm>
            <a:prstGeom prst="rect">
              <a:avLst/>
            </a:prstGeom>
            <a:effectLst/>
          </p:spPr>
        </p:pic>
        <p:pic>
          <p:nvPicPr>
            <p:cNvPr id="375" name="Graphic 374" descr="Marker">
              <a:extLst>
                <a:ext uri="{FF2B5EF4-FFF2-40B4-BE49-F238E27FC236}">
                  <a16:creationId xmlns:a16="http://schemas.microsoft.com/office/drawing/2014/main" id="{0BDED04C-DCDF-40FB-B59D-22D486E0DE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7472" y="2190030"/>
              <a:ext cx="197165" cy="197165"/>
            </a:xfrm>
            <a:prstGeom prst="rect">
              <a:avLst/>
            </a:prstGeom>
            <a:effectLst/>
          </p:spPr>
        </p:pic>
        <p:pic>
          <p:nvPicPr>
            <p:cNvPr id="378" name="Graphic 377" descr="Marker">
              <a:extLst>
                <a:ext uri="{FF2B5EF4-FFF2-40B4-BE49-F238E27FC236}">
                  <a16:creationId xmlns:a16="http://schemas.microsoft.com/office/drawing/2014/main" id="{3A18C764-B52D-4A10-B1CE-F488CCD157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4420" y="2169343"/>
              <a:ext cx="197165" cy="197165"/>
            </a:xfrm>
            <a:prstGeom prst="rect">
              <a:avLst/>
            </a:prstGeom>
            <a:effectLst/>
          </p:spPr>
        </p:pic>
        <p:cxnSp>
          <p:nvCxnSpPr>
            <p:cNvPr id="383" name="Straight Connector 382">
              <a:extLst>
                <a:ext uri="{FF2B5EF4-FFF2-40B4-BE49-F238E27FC236}">
                  <a16:creationId xmlns:a16="http://schemas.microsoft.com/office/drawing/2014/main" id="{B3C4AB81-20B8-4859-BDBB-4C66A8180E5A}"/>
                </a:ext>
              </a:extLst>
            </p:cNvPr>
            <p:cNvCxnSpPr>
              <a:cxnSpLocks/>
            </p:cNvCxnSpPr>
            <p:nvPr/>
          </p:nvCxnSpPr>
          <p:spPr>
            <a:xfrm flipH="1">
              <a:off x="2804204" y="2336669"/>
              <a:ext cx="123081"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pic>
          <p:nvPicPr>
            <p:cNvPr id="384" name="Graphic 383" descr="Marker">
              <a:extLst>
                <a:ext uri="{FF2B5EF4-FFF2-40B4-BE49-F238E27FC236}">
                  <a16:creationId xmlns:a16="http://schemas.microsoft.com/office/drawing/2014/main" id="{A2D4D4C2-B92D-4271-8218-FA8E7FEB37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6727" y="2461573"/>
              <a:ext cx="197165" cy="197165"/>
            </a:xfrm>
            <a:prstGeom prst="rect">
              <a:avLst/>
            </a:prstGeom>
            <a:effectLst/>
          </p:spPr>
        </p:pic>
        <p:pic>
          <p:nvPicPr>
            <p:cNvPr id="385" name="Graphic 384" descr="Marker">
              <a:extLst>
                <a:ext uri="{FF2B5EF4-FFF2-40B4-BE49-F238E27FC236}">
                  <a16:creationId xmlns:a16="http://schemas.microsoft.com/office/drawing/2014/main" id="{C69537E7-B510-45F1-9F3B-CFD44C4CC7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53189" y="2726648"/>
              <a:ext cx="197165" cy="197165"/>
            </a:xfrm>
            <a:prstGeom prst="rect">
              <a:avLst/>
            </a:prstGeom>
            <a:effectLst/>
          </p:spPr>
        </p:pic>
        <p:pic>
          <p:nvPicPr>
            <p:cNvPr id="388" name="Graphic 387" descr="Marker">
              <a:extLst>
                <a:ext uri="{FF2B5EF4-FFF2-40B4-BE49-F238E27FC236}">
                  <a16:creationId xmlns:a16="http://schemas.microsoft.com/office/drawing/2014/main" id="{98045454-267C-4FDF-A971-5F5FD21011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2802" y="2178492"/>
              <a:ext cx="197165" cy="197165"/>
            </a:xfrm>
            <a:prstGeom prst="rect">
              <a:avLst/>
            </a:prstGeom>
            <a:effectLst/>
          </p:spPr>
        </p:pic>
        <p:pic>
          <p:nvPicPr>
            <p:cNvPr id="390" name="Graphic 389" descr="Marker">
              <a:extLst>
                <a:ext uri="{FF2B5EF4-FFF2-40B4-BE49-F238E27FC236}">
                  <a16:creationId xmlns:a16="http://schemas.microsoft.com/office/drawing/2014/main" id="{841786EF-6F33-46BF-BF08-33EF92B1F7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1533" y="2058614"/>
              <a:ext cx="197165" cy="197165"/>
            </a:xfrm>
            <a:prstGeom prst="rect">
              <a:avLst/>
            </a:prstGeom>
            <a:effectLst/>
          </p:spPr>
        </p:pic>
        <p:cxnSp>
          <p:nvCxnSpPr>
            <p:cNvPr id="391" name="Straight Connector 390">
              <a:extLst>
                <a:ext uri="{FF2B5EF4-FFF2-40B4-BE49-F238E27FC236}">
                  <a16:creationId xmlns:a16="http://schemas.microsoft.com/office/drawing/2014/main" id="{BB12BC5B-5195-498A-9803-5495A8ABBD8E}"/>
                </a:ext>
              </a:extLst>
            </p:cNvPr>
            <p:cNvCxnSpPr/>
            <p:nvPr/>
          </p:nvCxnSpPr>
          <p:spPr>
            <a:xfrm flipH="1">
              <a:off x="4133998" y="2051110"/>
              <a:ext cx="256213"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pic>
          <p:nvPicPr>
            <p:cNvPr id="392" name="Graphic 391" descr="Marker">
              <a:extLst>
                <a:ext uri="{FF2B5EF4-FFF2-40B4-BE49-F238E27FC236}">
                  <a16:creationId xmlns:a16="http://schemas.microsoft.com/office/drawing/2014/main" id="{F44C132B-E018-4C56-B22B-D2311A06E7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9420" y="1886445"/>
              <a:ext cx="197165" cy="197165"/>
            </a:xfrm>
            <a:prstGeom prst="rect">
              <a:avLst/>
            </a:prstGeom>
            <a:effectLst/>
          </p:spPr>
        </p:pic>
        <p:pic>
          <p:nvPicPr>
            <p:cNvPr id="393" name="Graphic 392" descr="Marker">
              <a:extLst>
                <a:ext uri="{FF2B5EF4-FFF2-40B4-BE49-F238E27FC236}">
                  <a16:creationId xmlns:a16="http://schemas.microsoft.com/office/drawing/2014/main" id="{51D0A588-BA61-4F6E-8B88-B3ED3A54F6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7174" y="1880665"/>
              <a:ext cx="197165" cy="197165"/>
            </a:xfrm>
            <a:prstGeom prst="rect">
              <a:avLst/>
            </a:prstGeom>
            <a:effectLst/>
          </p:spPr>
        </p:pic>
        <p:pic>
          <p:nvPicPr>
            <p:cNvPr id="394" name="Graphic 393" descr="Marker">
              <a:extLst>
                <a:ext uri="{FF2B5EF4-FFF2-40B4-BE49-F238E27FC236}">
                  <a16:creationId xmlns:a16="http://schemas.microsoft.com/office/drawing/2014/main" id="{E2750716-197C-4920-950A-E65288104A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6471" y="1746699"/>
              <a:ext cx="197165" cy="197165"/>
            </a:xfrm>
            <a:prstGeom prst="rect">
              <a:avLst/>
            </a:prstGeom>
            <a:effectLst/>
          </p:spPr>
        </p:pic>
        <p:pic>
          <p:nvPicPr>
            <p:cNvPr id="395" name="Graphic 394" descr="Marker">
              <a:extLst>
                <a:ext uri="{FF2B5EF4-FFF2-40B4-BE49-F238E27FC236}">
                  <a16:creationId xmlns:a16="http://schemas.microsoft.com/office/drawing/2014/main" id="{BBC06FDB-846A-4287-8888-75E808955F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9139" y="2298243"/>
              <a:ext cx="197165" cy="197165"/>
            </a:xfrm>
            <a:prstGeom prst="rect">
              <a:avLst/>
            </a:prstGeom>
            <a:effectLst/>
          </p:spPr>
        </p:pic>
        <p:pic>
          <p:nvPicPr>
            <p:cNvPr id="397" name="Graphic 396" descr="Marker">
              <a:extLst>
                <a:ext uri="{FF2B5EF4-FFF2-40B4-BE49-F238E27FC236}">
                  <a16:creationId xmlns:a16="http://schemas.microsoft.com/office/drawing/2014/main" id="{A5034508-236F-4816-AD27-B7FC130E03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2118" y="2401844"/>
              <a:ext cx="197165" cy="197165"/>
            </a:xfrm>
            <a:prstGeom prst="rect">
              <a:avLst/>
            </a:prstGeom>
            <a:effectLst/>
          </p:spPr>
        </p:pic>
        <p:pic>
          <p:nvPicPr>
            <p:cNvPr id="398" name="Graphic 397" descr="Marker">
              <a:extLst>
                <a:ext uri="{FF2B5EF4-FFF2-40B4-BE49-F238E27FC236}">
                  <a16:creationId xmlns:a16="http://schemas.microsoft.com/office/drawing/2014/main" id="{184CD9DB-3C07-4492-9C81-4FE385265C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4541" y="2663366"/>
              <a:ext cx="197165" cy="197165"/>
            </a:xfrm>
            <a:prstGeom prst="rect">
              <a:avLst/>
            </a:prstGeom>
            <a:effectLst/>
          </p:spPr>
        </p:pic>
        <p:pic>
          <p:nvPicPr>
            <p:cNvPr id="399" name="Graphic 398" descr="Marker">
              <a:extLst>
                <a:ext uri="{FF2B5EF4-FFF2-40B4-BE49-F238E27FC236}">
                  <a16:creationId xmlns:a16="http://schemas.microsoft.com/office/drawing/2014/main" id="{15312050-D71D-4AFE-AD2D-1338DCDA93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424" y="2660255"/>
              <a:ext cx="197165" cy="197165"/>
            </a:xfrm>
            <a:prstGeom prst="rect">
              <a:avLst/>
            </a:prstGeom>
            <a:effectLst/>
          </p:spPr>
        </p:pic>
        <p:pic>
          <p:nvPicPr>
            <p:cNvPr id="400" name="Graphic 399" descr="Marker">
              <a:extLst>
                <a:ext uri="{FF2B5EF4-FFF2-40B4-BE49-F238E27FC236}">
                  <a16:creationId xmlns:a16="http://schemas.microsoft.com/office/drawing/2014/main" id="{1F690A1B-B5A4-4165-B169-A3CD195F1B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510" y="2832748"/>
              <a:ext cx="197165" cy="197165"/>
            </a:xfrm>
            <a:prstGeom prst="rect">
              <a:avLst/>
            </a:prstGeom>
            <a:effectLst/>
          </p:spPr>
        </p:pic>
        <p:pic>
          <p:nvPicPr>
            <p:cNvPr id="401" name="Graphic 400" descr="Marker">
              <a:extLst>
                <a:ext uri="{FF2B5EF4-FFF2-40B4-BE49-F238E27FC236}">
                  <a16:creationId xmlns:a16="http://schemas.microsoft.com/office/drawing/2014/main" id="{DF6BE234-C728-43C0-9BCF-6B76A92E7F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1463" y="3148907"/>
              <a:ext cx="197165" cy="197165"/>
            </a:xfrm>
            <a:prstGeom prst="rect">
              <a:avLst/>
            </a:prstGeom>
            <a:effectLst/>
          </p:spPr>
        </p:pic>
        <p:pic>
          <p:nvPicPr>
            <p:cNvPr id="402" name="Graphic 401" descr="Marker">
              <a:extLst>
                <a:ext uri="{FF2B5EF4-FFF2-40B4-BE49-F238E27FC236}">
                  <a16:creationId xmlns:a16="http://schemas.microsoft.com/office/drawing/2014/main" id="{469F3502-E807-42B2-853F-761D0CC939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0624" y="3610819"/>
              <a:ext cx="197165" cy="197165"/>
            </a:xfrm>
            <a:prstGeom prst="rect">
              <a:avLst/>
            </a:prstGeom>
            <a:effectLst/>
          </p:spPr>
        </p:pic>
        <p:sp>
          <p:nvSpPr>
            <p:cNvPr id="403" name="TextBox 402">
              <a:extLst>
                <a:ext uri="{FF2B5EF4-FFF2-40B4-BE49-F238E27FC236}">
                  <a16:creationId xmlns:a16="http://schemas.microsoft.com/office/drawing/2014/main" id="{F9151557-5F16-4A32-BF0B-33D793321048}"/>
                </a:ext>
              </a:extLst>
            </p:cNvPr>
            <p:cNvSpPr txBox="1"/>
            <p:nvPr/>
          </p:nvSpPr>
          <p:spPr>
            <a:xfrm>
              <a:off x="4927283" y="798910"/>
              <a:ext cx="765498" cy="738664"/>
            </a:xfrm>
            <a:prstGeom prst="rect">
              <a:avLst/>
            </a:prstGeom>
            <a:noFill/>
            <a:effectLst/>
          </p:spPr>
          <p:txBody>
            <a:bodyPr wrap="square" rtlCol="0">
              <a:spAutoFit/>
            </a:bodyPr>
            <a:lstStyle/>
            <a:p>
              <a:pPr defTabSz="914378">
                <a:defRPr/>
              </a:pPr>
              <a:r>
                <a:rPr lang="en-US" sz="700" b="1">
                  <a:solidFill>
                    <a:schemeClr val="accent6">
                      <a:lumMod val="25000"/>
                    </a:schemeClr>
                  </a:solidFill>
                </a:rPr>
                <a:t>Bremerhaven</a:t>
              </a:r>
            </a:p>
            <a:p>
              <a:pPr defTabSz="914378">
                <a:defRPr/>
              </a:pPr>
              <a:r>
                <a:rPr lang="en-US" sz="700" b="1">
                  <a:solidFill>
                    <a:schemeClr val="accent6">
                      <a:lumMod val="25000"/>
                    </a:schemeClr>
                  </a:solidFill>
                </a:rPr>
                <a:t>Bremen</a:t>
              </a:r>
            </a:p>
            <a:p>
              <a:pPr defTabSz="914378">
                <a:defRPr/>
              </a:pPr>
              <a:r>
                <a:rPr lang="en-US" sz="700" b="1">
                  <a:solidFill>
                    <a:schemeClr val="accent6">
                      <a:lumMod val="25000"/>
                    </a:schemeClr>
                  </a:solidFill>
                </a:rPr>
                <a:t>Lampertheim</a:t>
              </a:r>
            </a:p>
            <a:p>
              <a:pPr defTabSz="914378">
                <a:defRPr/>
              </a:pPr>
              <a:r>
                <a:rPr lang="en-US" sz="700" b="1">
                  <a:solidFill>
                    <a:schemeClr val="accent6">
                      <a:lumMod val="25000"/>
                    </a:schemeClr>
                  </a:solidFill>
                </a:rPr>
                <a:t>Essen </a:t>
              </a:r>
            </a:p>
            <a:p>
              <a:pPr defTabSz="914378">
                <a:defRPr/>
              </a:pPr>
              <a:r>
                <a:rPr lang="en-US" sz="700" b="1" err="1">
                  <a:solidFill>
                    <a:schemeClr val="accent6">
                      <a:lumMod val="25000"/>
                    </a:schemeClr>
                  </a:solidFill>
                </a:rPr>
                <a:t>Lauf</a:t>
              </a:r>
              <a:endParaRPr lang="en-US" sz="700" b="1">
                <a:solidFill>
                  <a:schemeClr val="accent6">
                    <a:lumMod val="25000"/>
                  </a:schemeClr>
                </a:solidFill>
              </a:endParaRPr>
            </a:p>
            <a:p>
              <a:pPr defTabSz="914378">
                <a:defRPr/>
              </a:pPr>
              <a:r>
                <a:rPr lang="en-US" sz="700" b="1">
                  <a:solidFill>
                    <a:schemeClr val="accent6">
                      <a:lumMod val="25000"/>
                    </a:schemeClr>
                  </a:solidFill>
                </a:rPr>
                <a:t>Leiden</a:t>
              </a:r>
            </a:p>
          </p:txBody>
        </p:sp>
        <p:cxnSp>
          <p:nvCxnSpPr>
            <p:cNvPr id="404" name="Straight Connector 403">
              <a:extLst>
                <a:ext uri="{FF2B5EF4-FFF2-40B4-BE49-F238E27FC236}">
                  <a16:creationId xmlns:a16="http://schemas.microsoft.com/office/drawing/2014/main" id="{1EFC9B0E-B594-48F8-A6CF-D2AA5D0885C7}"/>
                </a:ext>
              </a:extLst>
            </p:cNvPr>
            <p:cNvCxnSpPr/>
            <p:nvPr/>
          </p:nvCxnSpPr>
          <p:spPr>
            <a:xfrm>
              <a:off x="5252018" y="1368170"/>
              <a:ext cx="4413" cy="8192"/>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05" name="Rectangle 404">
              <a:extLst>
                <a:ext uri="{FF2B5EF4-FFF2-40B4-BE49-F238E27FC236}">
                  <a16:creationId xmlns:a16="http://schemas.microsoft.com/office/drawing/2014/main" id="{19650790-861E-4E29-8DF2-D7F7C753B9C9}"/>
                </a:ext>
              </a:extLst>
            </p:cNvPr>
            <p:cNvSpPr>
              <a:spLocks/>
            </p:cNvSpPr>
            <p:nvPr/>
          </p:nvSpPr>
          <p:spPr>
            <a:xfrm>
              <a:off x="4789422" y="2184876"/>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06" name="Rectangle 405">
              <a:extLst>
                <a:ext uri="{FF2B5EF4-FFF2-40B4-BE49-F238E27FC236}">
                  <a16:creationId xmlns:a16="http://schemas.microsoft.com/office/drawing/2014/main" id="{FCB8ACFD-1FA3-41A4-B46F-0D5CFA2A0A69}"/>
                </a:ext>
              </a:extLst>
            </p:cNvPr>
            <p:cNvSpPr>
              <a:spLocks/>
            </p:cNvSpPr>
            <p:nvPr/>
          </p:nvSpPr>
          <p:spPr>
            <a:xfrm>
              <a:off x="4908491" y="2184876"/>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407" name="Group 406">
              <a:extLst>
                <a:ext uri="{FF2B5EF4-FFF2-40B4-BE49-F238E27FC236}">
                  <a16:creationId xmlns:a16="http://schemas.microsoft.com/office/drawing/2014/main" id="{63528E85-0832-4502-9B75-10937B8EDD3C}"/>
                </a:ext>
              </a:extLst>
            </p:cNvPr>
            <p:cNvGrpSpPr/>
            <p:nvPr/>
          </p:nvGrpSpPr>
          <p:grpSpPr>
            <a:xfrm>
              <a:off x="5175222" y="1866059"/>
              <a:ext cx="329980" cy="91440"/>
              <a:chOff x="5623733" y="1802850"/>
              <a:chExt cx="329980" cy="91440"/>
            </a:xfrm>
            <a:effectLst/>
          </p:grpSpPr>
          <p:sp>
            <p:nvSpPr>
              <p:cNvPr id="568" name="Rectangle 567">
                <a:extLst>
                  <a:ext uri="{FF2B5EF4-FFF2-40B4-BE49-F238E27FC236}">
                    <a16:creationId xmlns:a16="http://schemas.microsoft.com/office/drawing/2014/main" id="{9D99668A-2A64-4564-B9CA-E49C8E867B41}"/>
                  </a:ext>
                </a:extLst>
              </p:cNvPr>
              <p:cNvSpPr>
                <a:spLocks/>
              </p:cNvSpPr>
              <p:nvPr/>
            </p:nvSpPr>
            <p:spPr>
              <a:xfrm>
                <a:off x="5862273" y="1802850"/>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9" name="Rectangle 568">
                <a:extLst>
                  <a:ext uri="{FF2B5EF4-FFF2-40B4-BE49-F238E27FC236}">
                    <a16:creationId xmlns:a16="http://schemas.microsoft.com/office/drawing/2014/main" id="{DC2EF590-488F-46FC-98D5-78ACD86B2950}"/>
                  </a:ext>
                </a:extLst>
              </p:cNvPr>
              <p:cNvSpPr>
                <a:spLocks/>
              </p:cNvSpPr>
              <p:nvPr/>
            </p:nvSpPr>
            <p:spPr>
              <a:xfrm>
                <a:off x="5623733" y="1802850"/>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70" name="Rectangle 569">
                <a:extLst>
                  <a:ext uri="{FF2B5EF4-FFF2-40B4-BE49-F238E27FC236}">
                    <a16:creationId xmlns:a16="http://schemas.microsoft.com/office/drawing/2014/main" id="{0B3AA09D-8405-41D2-A2E1-CD4D2B3BE1C5}"/>
                  </a:ext>
                </a:extLst>
              </p:cNvPr>
              <p:cNvSpPr>
                <a:spLocks/>
              </p:cNvSpPr>
              <p:nvPr/>
            </p:nvSpPr>
            <p:spPr>
              <a:xfrm>
                <a:off x="5742802" y="1802850"/>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408" name="TextBox 407">
              <a:extLst>
                <a:ext uri="{FF2B5EF4-FFF2-40B4-BE49-F238E27FC236}">
                  <a16:creationId xmlns:a16="http://schemas.microsoft.com/office/drawing/2014/main" id="{227E6E83-124D-4F8B-B7C7-20D647A846D5}"/>
                </a:ext>
              </a:extLst>
            </p:cNvPr>
            <p:cNvSpPr txBox="1"/>
            <p:nvPr/>
          </p:nvSpPr>
          <p:spPr>
            <a:xfrm>
              <a:off x="3258379" y="1833064"/>
              <a:ext cx="721261" cy="415498"/>
            </a:xfrm>
            <a:prstGeom prst="rect">
              <a:avLst/>
            </a:prstGeom>
            <a:noFill/>
            <a:effectLst/>
          </p:spPr>
          <p:txBody>
            <a:bodyPr wrap="square" rtlCol="0">
              <a:spAutoFit/>
            </a:bodyPr>
            <a:lstStyle/>
            <a:p>
              <a:pPr algn="r" defTabSz="914378">
                <a:defRPr/>
              </a:pPr>
              <a:r>
                <a:rPr lang="en-US" sz="700" b="1">
                  <a:solidFill>
                    <a:schemeClr val="accent6">
                      <a:lumMod val="25000"/>
                    </a:schemeClr>
                  </a:solidFill>
                </a:rPr>
                <a:t> Chippenham</a:t>
              </a:r>
            </a:p>
            <a:p>
              <a:pPr algn="r" defTabSz="914378">
                <a:defRPr/>
              </a:pPr>
              <a:r>
                <a:rPr lang="en-US" sz="700" b="1">
                  <a:solidFill>
                    <a:schemeClr val="accent6">
                      <a:lumMod val="25000"/>
                    </a:schemeClr>
                  </a:solidFill>
                </a:rPr>
                <a:t>Exeter</a:t>
              </a:r>
            </a:p>
          </p:txBody>
        </p:sp>
        <p:grpSp>
          <p:nvGrpSpPr>
            <p:cNvPr id="409" name="Group 408">
              <a:extLst>
                <a:ext uri="{FF2B5EF4-FFF2-40B4-BE49-F238E27FC236}">
                  <a16:creationId xmlns:a16="http://schemas.microsoft.com/office/drawing/2014/main" id="{017751E0-4621-41E8-AAF1-10DA5391B31E}"/>
                </a:ext>
              </a:extLst>
            </p:cNvPr>
            <p:cNvGrpSpPr/>
            <p:nvPr/>
          </p:nvGrpSpPr>
          <p:grpSpPr>
            <a:xfrm>
              <a:off x="3917366" y="2005622"/>
              <a:ext cx="209056" cy="91440"/>
              <a:chOff x="3767526" y="1913060"/>
              <a:chExt cx="209056" cy="91440"/>
            </a:xfrm>
            <a:effectLst/>
          </p:grpSpPr>
          <p:sp>
            <p:nvSpPr>
              <p:cNvPr id="566" name="Rectangle 565">
                <a:extLst>
                  <a:ext uri="{FF2B5EF4-FFF2-40B4-BE49-F238E27FC236}">
                    <a16:creationId xmlns:a16="http://schemas.microsoft.com/office/drawing/2014/main" id="{89920BF6-81E2-4E78-84FD-10172BC26B20}"/>
                  </a:ext>
                </a:extLst>
              </p:cNvPr>
              <p:cNvSpPr>
                <a:spLocks/>
              </p:cNvSpPr>
              <p:nvPr/>
            </p:nvSpPr>
            <p:spPr>
              <a:xfrm>
                <a:off x="3767526" y="1913060"/>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67" name="Rectangle 566">
                <a:extLst>
                  <a:ext uri="{FF2B5EF4-FFF2-40B4-BE49-F238E27FC236}">
                    <a16:creationId xmlns:a16="http://schemas.microsoft.com/office/drawing/2014/main" id="{D1A26208-C611-4A4F-9787-414CBB5A7428}"/>
                  </a:ext>
                </a:extLst>
              </p:cNvPr>
              <p:cNvSpPr>
                <a:spLocks/>
              </p:cNvSpPr>
              <p:nvPr/>
            </p:nvSpPr>
            <p:spPr>
              <a:xfrm>
                <a:off x="3885142" y="1913060"/>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grpSp>
        <p:sp>
          <p:nvSpPr>
            <p:cNvPr id="410" name="Rectangle 409">
              <a:extLst>
                <a:ext uri="{FF2B5EF4-FFF2-40B4-BE49-F238E27FC236}">
                  <a16:creationId xmlns:a16="http://schemas.microsoft.com/office/drawing/2014/main" id="{75C9EDFC-9A47-4DCE-8864-D5AEEEB27B5B}"/>
                </a:ext>
              </a:extLst>
            </p:cNvPr>
            <p:cNvSpPr>
              <a:spLocks/>
            </p:cNvSpPr>
            <p:nvPr/>
          </p:nvSpPr>
          <p:spPr>
            <a:xfrm>
              <a:off x="3342387" y="2247783"/>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11" name="Rectangle 410">
              <a:extLst>
                <a:ext uri="{FF2B5EF4-FFF2-40B4-BE49-F238E27FC236}">
                  <a16:creationId xmlns:a16="http://schemas.microsoft.com/office/drawing/2014/main" id="{D2C97504-D432-476A-B483-9B9B7EC5D5CE}"/>
                </a:ext>
              </a:extLst>
            </p:cNvPr>
            <p:cNvSpPr>
              <a:spLocks/>
            </p:cNvSpPr>
            <p:nvPr/>
          </p:nvSpPr>
          <p:spPr>
            <a:xfrm>
              <a:off x="3230782" y="2247783"/>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412" name="Group 411">
              <a:extLst>
                <a:ext uri="{FF2B5EF4-FFF2-40B4-BE49-F238E27FC236}">
                  <a16:creationId xmlns:a16="http://schemas.microsoft.com/office/drawing/2014/main" id="{4EEA1D5F-F4FA-46F6-B8AA-E20E1DD42812}"/>
                </a:ext>
              </a:extLst>
            </p:cNvPr>
            <p:cNvGrpSpPr/>
            <p:nvPr/>
          </p:nvGrpSpPr>
          <p:grpSpPr>
            <a:xfrm>
              <a:off x="7197823" y="2078482"/>
              <a:ext cx="202113" cy="200267"/>
              <a:chOff x="7532022" y="2161915"/>
              <a:chExt cx="202113" cy="200267"/>
            </a:xfrm>
            <a:effectLst/>
          </p:grpSpPr>
          <p:sp>
            <p:nvSpPr>
              <p:cNvPr id="563" name="Rectangle 562">
                <a:extLst>
                  <a:ext uri="{FF2B5EF4-FFF2-40B4-BE49-F238E27FC236}">
                    <a16:creationId xmlns:a16="http://schemas.microsoft.com/office/drawing/2014/main" id="{80C0375A-3BCC-41DE-A960-9A6C52686395}"/>
                  </a:ext>
                </a:extLst>
              </p:cNvPr>
              <p:cNvSpPr>
                <a:spLocks/>
              </p:cNvSpPr>
              <p:nvPr/>
            </p:nvSpPr>
            <p:spPr>
              <a:xfrm>
                <a:off x="7642695" y="2270742"/>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4" name="Rectangle 563">
                <a:extLst>
                  <a:ext uri="{FF2B5EF4-FFF2-40B4-BE49-F238E27FC236}">
                    <a16:creationId xmlns:a16="http://schemas.microsoft.com/office/drawing/2014/main" id="{128E8D34-14CB-4959-B853-4125D10BE51D}"/>
                  </a:ext>
                </a:extLst>
              </p:cNvPr>
              <p:cNvSpPr>
                <a:spLocks/>
              </p:cNvSpPr>
              <p:nvPr/>
            </p:nvSpPr>
            <p:spPr>
              <a:xfrm>
                <a:off x="7532022" y="2161915"/>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5" name="Rectangle 564">
                <a:extLst>
                  <a:ext uri="{FF2B5EF4-FFF2-40B4-BE49-F238E27FC236}">
                    <a16:creationId xmlns:a16="http://schemas.microsoft.com/office/drawing/2014/main" id="{6F7054C5-0473-44EE-9FE4-10FBBCF75E7A}"/>
                  </a:ext>
                </a:extLst>
              </p:cNvPr>
              <p:cNvSpPr>
                <a:spLocks/>
              </p:cNvSpPr>
              <p:nvPr/>
            </p:nvSpPr>
            <p:spPr>
              <a:xfrm>
                <a:off x="7642695" y="2161915"/>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grpSp>
          <p:nvGrpSpPr>
            <p:cNvPr id="413" name="Group 412">
              <a:extLst>
                <a:ext uri="{FF2B5EF4-FFF2-40B4-BE49-F238E27FC236}">
                  <a16:creationId xmlns:a16="http://schemas.microsoft.com/office/drawing/2014/main" id="{EB0FDA47-5656-4C4B-BF08-527C29033FCB}"/>
                </a:ext>
              </a:extLst>
            </p:cNvPr>
            <p:cNvGrpSpPr/>
            <p:nvPr/>
          </p:nvGrpSpPr>
          <p:grpSpPr>
            <a:xfrm>
              <a:off x="6747280" y="3086103"/>
              <a:ext cx="312300" cy="205740"/>
              <a:chOff x="7034550" y="3024103"/>
              <a:chExt cx="312300" cy="205740"/>
            </a:xfrm>
            <a:effectLst/>
          </p:grpSpPr>
          <p:sp>
            <p:nvSpPr>
              <p:cNvPr id="558" name="Rectangle 557">
                <a:extLst>
                  <a:ext uri="{FF2B5EF4-FFF2-40B4-BE49-F238E27FC236}">
                    <a16:creationId xmlns:a16="http://schemas.microsoft.com/office/drawing/2014/main" id="{0BD03CF8-677D-4768-8759-9F2F00202CDF}"/>
                  </a:ext>
                </a:extLst>
              </p:cNvPr>
              <p:cNvSpPr>
                <a:spLocks/>
              </p:cNvSpPr>
              <p:nvPr/>
            </p:nvSpPr>
            <p:spPr>
              <a:xfrm>
                <a:off x="7255410" y="3025628"/>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9" name="Rectangle 558">
                <a:extLst>
                  <a:ext uri="{FF2B5EF4-FFF2-40B4-BE49-F238E27FC236}">
                    <a16:creationId xmlns:a16="http://schemas.microsoft.com/office/drawing/2014/main" id="{059D333B-B842-44BA-A29A-B6368D0A9141}"/>
                  </a:ext>
                </a:extLst>
              </p:cNvPr>
              <p:cNvSpPr>
                <a:spLocks/>
              </p:cNvSpPr>
              <p:nvPr/>
            </p:nvSpPr>
            <p:spPr>
              <a:xfrm>
                <a:off x="7143770" y="3138403"/>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0" name="Rectangle 559">
                <a:extLst>
                  <a:ext uri="{FF2B5EF4-FFF2-40B4-BE49-F238E27FC236}">
                    <a16:creationId xmlns:a16="http://schemas.microsoft.com/office/drawing/2014/main" id="{70E42285-9F27-48D2-A8DC-B1B2AD21649C}"/>
                  </a:ext>
                </a:extLst>
              </p:cNvPr>
              <p:cNvSpPr>
                <a:spLocks/>
              </p:cNvSpPr>
              <p:nvPr/>
            </p:nvSpPr>
            <p:spPr>
              <a:xfrm>
                <a:off x="7254443" y="3138403"/>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1" name="Rectangle 560">
                <a:extLst>
                  <a:ext uri="{FF2B5EF4-FFF2-40B4-BE49-F238E27FC236}">
                    <a16:creationId xmlns:a16="http://schemas.microsoft.com/office/drawing/2014/main" id="{B19DD1A5-6091-400F-A6D8-8ED293CF7A14}"/>
                  </a:ext>
                </a:extLst>
              </p:cNvPr>
              <p:cNvSpPr>
                <a:spLocks/>
              </p:cNvSpPr>
              <p:nvPr/>
            </p:nvSpPr>
            <p:spPr>
              <a:xfrm>
                <a:off x="7034550" y="3024103"/>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62" name="Rectangle 561">
                <a:extLst>
                  <a:ext uri="{FF2B5EF4-FFF2-40B4-BE49-F238E27FC236}">
                    <a16:creationId xmlns:a16="http://schemas.microsoft.com/office/drawing/2014/main" id="{CB8B7E35-26A9-4E8E-B10E-699FB2829514}"/>
                  </a:ext>
                </a:extLst>
              </p:cNvPr>
              <p:cNvSpPr>
                <a:spLocks/>
              </p:cNvSpPr>
              <p:nvPr/>
            </p:nvSpPr>
            <p:spPr>
              <a:xfrm>
                <a:off x="7145223" y="3024103"/>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pic>
          <p:nvPicPr>
            <p:cNvPr id="414" name="Graphic 413" descr="Marker">
              <a:extLst>
                <a:ext uri="{FF2B5EF4-FFF2-40B4-BE49-F238E27FC236}">
                  <a16:creationId xmlns:a16="http://schemas.microsoft.com/office/drawing/2014/main" id="{1022FC6C-EB36-40B1-86D2-4E7B001952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8656" y="2443359"/>
              <a:ext cx="197165" cy="197165"/>
            </a:xfrm>
            <a:prstGeom prst="rect">
              <a:avLst/>
            </a:prstGeom>
            <a:effectLst/>
          </p:spPr>
        </p:pic>
        <p:cxnSp>
          <p:nvCxnSpPr>
            <p:cNvPr id="415" name="Straight Connector 414">
              <a:extLst>
                <a:ext uri="{FF2B5EF4-FFF2-40B4-BE49-F238E27FC236}">
                  <a16:creationId xmlns:a16="http://schemas.microsoft.com/office/drawing/2014/main" id="{FCE7D81D-2618-4B85-8B7D-9753F3FDC396}"/>
                </a:ext>
              </a:extLst>
            </p:cNvPr>
            <p:cNvCxnSpPr>
              <a:cxnSpLocks/>
            </p:cNvCxnSpPr>
            <p:nvPr/>
          </p:nvCxnSpPr>
          <p:spPr>
            <a:xfrm>
              <a:off x="6770701" y="2561718"/>
              <a:ext cx="0" cy="114531"/>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B4317B8D-0805-4D48-9209-B3132375960E}"/>
                </a:ext>
              </a:extLst>
            </p:cNvPr>
            <p:cNvCxnSpPr>
              <a:cxnSpLocks/>
            </p:cNvCxnSpPr>
            <p:nvPr/>
          </p:nvCxnSpPr>
          <p:spPr>
            <a:xfrm flipH="1">
              <a:off x="6930793" y="2605443"/>
              <a:ext cx="432000"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F0AF6CA0-7F4C-4DA5-806F-92603E7A202E}"/>
                </a:ext>
              </a:extLst>
            </p:cNvPr>
            <p:cNvCxnSpPr>
              <a:cxnSpLocks/>
            </p:cNvCxnSpPr>
            <p:nvPr/>
          </p:nvCxnSpPr>
          <p:spPr>
            <a:xfrm>
              <a:off x="6372194" y="2572773"/>
              <a:ext cx="0" cy="26921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sp>
          <p:nvSpPr>
            <p:cNvPr id="418" name="TextBox 417">
              <a:extLst>
                <a:ext uri="{FF2B5EF4-FFF2-40B4-BE49-F238E27FC236}">
                  <a16:creationId xmlns:a16="http://schemas.microsoft.com/office/drawing/2014/main" id="{6820216F-AA0B-4473-8E14-866ACA814813}"/>
                </a:ext>
              </a:extLst>
            </p:cNvPr>
            <p:cNvSpPr txBox="1"/>
            <p:nvPr/>
          </p:nvSpPr>
          <p:spPr>
            <a:xfrm>
              <a:off x="5188886" y="2882474"/>
              <a:ext cx="626039" cy="307777"/>
            </a:xfrm>
            <a:prstGeom prst="rect">
              <a:avLst/>
            </a:prstGeom>
            <a:noFill/>
            <a:effectLst/>
          </p:spPr>
          <p:txBody>
            <a:bodyPr wrap="square" rtlCol="0">
              <a:spAutoFit/>
            </a:bodyPr>
            <a:lstStyle/>
            <a:p>
              <a:pPr algn="r" defTabSz="914378">
                <a:defRPr/>
              </a:pPr>
              <a:r>
                <a:rPr lang="en-US" sz="700" b="1">
                  <a:solidFill>
                    <a:schemeClr val="accent6">
                      <a:lumMod val="25000"/>
                    </a:schemeClr>
                  </a:solidFill>
                </a:rPr>
                <a:t>New Delhi</a:t>
              </a:r>
            </a:p>
            <a:p>
              <a:pPr algn="r" defTabSz="914378">
                <a:defRPr/>
              </a:pPr>
              <a:r>
                <a:rPr lang="en-US" sz="700" b="1">
                  <a:solidFill>
                    <a:schemeClr val="accent6">
                      <a:lumMod val="25000"/>
                    </a:schemeClr>
                  </a:solidFill>
                </a:rPr>
                <a:t>Kanpur</a:t>
              </a:r>
            </a:p>
          </p:txBody>
        </p:sp>
        <p:cxnSp>
          <p:nvCxnSpPr>
            <p:cNvPr id="419" name="Straight Connector 418">
              <a:extLst>
                <a:ext uri="{FF2B5EF4-FFF2-40B4-BE49-F238E27FC236}">
                  <a16:creationId xmlns:a16="http://schemas.microsoft.com/office/drawing/2014/main" id="{557F00F9-41E9-4444-9EC8-F25154C4531D}"/>
                </a:ext>
              </a:extLst>
            </p:cNvPr>
            <p:cNvCxnSpPr>
              <a:cxnSpLocks/>
            </p:cNvCxnSpPr>
            <p:nvPr/>
          </p:nvCxnSpPr>
          <p:spPr>
            <a:xfrm>
              <a:off x="5793976" y="2758573"/>
              <a:ext cx="196749"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pic>
          <p:nvPicPr>
            <p:cNvPr id="420" name="Graphic 419" descr="Marker">
              <a:extLst>
                <a:ext uri="{FF2B5EF4-FFF2-40B4-BE49-F238E27FC236}">
                  <a16:creationId xmlns:a16="http://schemas.microsoft.com/office/drawing/2014/main" id="{11552485-C2BE-43EB-95E6-372D7DD2E5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4524" y="2586527"/>
              <a:ext cx="197165" cy="197165"/>
            </a:xfrm>
            <a:prstGeom prst="rect">
              <a:avLst/>
            </a:prstGeom>
            <a:effectLst/>
          </p:spPr>
        </p:pic>
        <p:sp>
          <p:nvSpPr>
            <p:cNvPr id="421" name="Rectangle 420">
              <a:extLst>
                <a:ext uri="{FF2B5EF4-FFF2-40B4-BE49-F238E27FC236}">
                  <a16:creationId xmlns:a16="http://schemas.microsoft.com/office/drawing/2014/main" id="{6D9B9536-6CC1-41B5-81BE-C070E8970645}"/>
                </a:ext>
              </a:extLst>
            </p:cNvPr>
            <p:cNvSpPr>
              <a:spLocks/>
            </p:cNvSpPr>
            <p:nvPr/>
          </p:nvSpPr>
          <p:spPr>
            <a:xfrm>
              <a:off x="5745817" y="2934374"/>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cxnSp>
          <p:nvCxnSpPr>
            <p:cNvPr id="422" name="Straight Connector 421">
              <a:extLst>
                <a:ext uri="{FF2B5EF4-FFF2-40B4-BE49-F238E27FC236}">
                  <a16:creationId xmlns:a16="http://schemas.microsoft.com/office/drawing/2014/main" id="{2612F1D8-C2A0-45F9-9731-1B7457C72FD3}"/>
                </a:ext>
              </a:extLst>
            </p:cNvPr>
            <p:cNvCxnSpPr>
              <a:cxnSpLocks/>
            </p:cNvCxnSpPr>
            <p:nvPr/>
          </p:nvCxnSpPr>
          <p:spPr>
            <a:xfrm>
              <a:off x="5792800" y="2754805"/>
              <a:ext cx="0" cy="156568"/>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51F986E0-E5D8-41F3-908C-31E8A78FE59E}"/>
                </a:ext>
              </a:extLst>
            </p:cNvPr>
            <p:cNvCxnSpPr>
              <a:cxnSpLocks/>
            </p:cNvCxnSpPr>
            <p:nvPr/>
          </p:nvCxnSpPr>
          <p:spPr>
            <a:xfrm>
              <a:off x="7357195" y="2423994"/>
              <a:ext cx="0" cy="18000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pic>
          <p:nvPicPr>
            <p:cNvPr id="424" name="Graphic 423" descr="Marker">
              <a:extLst>
                <a:ext uri="{FF2B5EF4-FFF2-40B4-BE49-F238E27FC236}">
                  <a16:creationId xmlns:a16="http://schemas.microsoft.com/office/drawing/2014/main" id="{81CB64BE-6501-4137-968D-FEBD871775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1756" y="2476858"/>
              <a:ext cx="197165" cy="197165"/>
            </a:xfrm>
            <a:prstGeom prst="rect">
              <a:avLst/>
            </a:prstGeom>
            <a:effectLst/>
          </p:spPr>
        </p:pic>
        <p:cxnSp>
          <p:nvCxnSpPr>
            <p:cNvPr id="425" name="Straight Connector 424">
              <a:extLst>
                <a:ext uri="{FF2B5EF4-FFF2-40B4-BE49-F238E27FC236}">
                  <a16:creationId xmlns:a16="http://schemas.microsoft.com/office/drawing/2014/main" id="{8AB985DE-FBA6-40D0-B4D8-ED96FE23AEF7}"/>
                </a:ext>
              </a:extLst>
            </p:cNvPr>
            <p:cNvCxnSpPr/>
            <p:nvPr/>
          </p:nvCxnSpPr>
          <p:spPr>
            <a:xfrm>
              <a:off x="2788317" y="2642933"/>
              <a:ext cx="0" cy="9000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sp>
          <p:nvSpPr>
            <p:cNvPr id="426" name="Rectangle 425">
              <a:extLst>
                <a:ext uri="{FF2B5EF4-FFF2-40B4-BE49-F238E27FC236}">
                  <a16:creationId xmlns:a16="http://schemas.microsoft.com/office/drawing/2014/main" id="{D2C4468A-6D00-4AF7-89B1-AE2EF6D857BF}"/>
                </a:ext>
              </a:extLst>
            </p:cNvPr>
            <p:cNvSpPr>
              <a:spLocks/>
            </p:cNvSpPr>
            <p:nvPr/>
          </p:nvSpPr>
          <p:spPr>
            <a:xfrm>
              <a:off x="3081263" y="2681518"/>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27" name="TextBox 426">
              <a:extLst>
                <a:ext uri="{FF2B5EF4-FFF2-40B4-BE49-F238E27FC236}">
                  <a16:creationId xmlns:a16="http://schemas.microsoft.com/office/drawing/2014/main" id="{F1F4ABC1-4813-43AD-8006-55CCBC6FDB99}"/>
                </a:ext>
              </a:extLst>
            </p:cNvPr>
            <p:cNvSpPr txBox="1"/>
            <p:nvPr/>
          </p:nvSpPr>
          <p:spPr>
            <a:xfrm>
              <a:off x="3106454" y="2624731"/>
              <a:ext cx="755854" cy="441146"/>
            </a:xfrm>
            <a:prstGeom prst="rect">
              <a:avLst/>
            </a:prstGeom>
            <a:noFill/>
            <a:effectLst/>
          </p:spPr>
          <p:txBody>
            <a:bodyPr wrap="square" rtlCol="0">
              <a:spAutoFit/>
            </a:bodyPr>
            <a:lstStyle/>
            <a:p>
              <a:pPr defTabSz="914378">
                <a:spcAft>
                  <a:spcPts val="100"/>
                </a:spcAft>
                <a:defRPr/>
              </a:pPr>
              <a:r>
                <a:rPr lang="en-US" sz="700" b="1">
                  <a:solidFill>
                    <a:schemeClr val="accent6">
                      <a:lumMod val="25000"/>
                    </a:schemeClr>
                  </a:solidFill>
                </a:rPr>
                <a:t>Round Rock</a:t>
              </a:r>
            </a:p>
            <a:p>
              <a:pPr defTabSz="914378">
                <a:spcAft>
                  <a:spcPts val="100"/>
                </a:spcAft>
                <a:defRPr/>
              </a:pPr>
              <a:r>
                <a:rPr lang="en-US" sz="700" b="1">
                  <a:solidFill>
                    <a:schemeClr val="accent6">
                      <a:lumMod val="25000"/>
                    </a:schemeClr>
                  </a:solidFill>
                </a:rPr>
                <a:t>Jupiter</a:t>
              </a:r>
            </a:p>
            <a:p>
              <a:pPr defTabSz="914378">
                <a:spcAft>
                  <a:spcPts val="100"/>
                </a:spcAft>
                <a:defRPr/>
              </a:pPr>
              <a:r>
                <a:rPr lang="en-US" sz="700" b="1">
                  <a:solidFill>
                    <a:schemeClr val="accent6">
                      <a:lumMod val="25000"/>
                    </a:schemeClr>
                  </a:solidFill>
                </a:rPr>
                <a:t>Allen</a:t>
              </a:r>
            </a:p>
          </p:txBody>
        </p:sp>
        <p:pic>
          <p:nvPicPr>
            <p:cNvPr id="428" name="Graphic 427" descr="Marker">
              <a:extLst>
                <a:ext uri="{FF2B5EF4-FFF2-40B4-BE49-F238E27FC236}">
                  <a16:creationId xmlns:a16="http://schemas.microsoft.com/office/drawing/2014/main" id="{607C978B-1685-4D91-95B1-988894892E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9457" y="1885450"/>
              <a:ext cx="197165" cy="197165"/>
            </a:xfrm>
            <a:prstGeom prst="rect">
              <a:avLst/>
            </a:prstGeom>
            <a:effectLst/>
          </p:spPr>
        </p:pic>
        <p:cxnSp>
          <p:nvCxnSpPr>
            <p:cNvPr id="429" name="Straight Connector 428">
              <a:extLst>
                <a:ext uri="{FF2B5EF4-FFF2-40B4-BE49-F238E27FC236}">
                  <a16:creationId xmlns:a16="http://schemas.microsoft.com/office/drawing/2014/main" id="{17543063-7B2A-4C32-ABD5-6503D1AE2E05}"/>
                </a:ext>
              </a:extLst>
            </p:cNvPr>
            <p:cNvCxnSpPr>
              <a:cxnSpLocks/>
            </p:cNvCxnSpPr>
            <p:nvPr/>
          </p:nvCxnSpPr>
          <p:spPr>
            <a:xfrm>
              <a:off x="4479249" y="2047422"/>
              <a:ext cx="93557"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583D6DFA-055F-4F3A-947C-4CD0AC860D81}"/>
                </a:ext>
              </a:extLst>
            </p:cNvPr>
            <p:cNvCxnSpPr>
              <a:cxnSpLocks/>
            </p:cNvCxnSpPr>
            <p:nvPr/>
          </p:nvCxnSpPr>
          <p:spPr>
            <a:xfrm>
              <a:off x="4478549" y="1679143"/>
              <a:ext cx="0" cy="371862"/>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431" name="Group 430">
              <a:extLst>
                <a:ext uri="{FF2B5EF4-FFF2-40B4-BE49-F238E27FC236}">
                  <a16:creationId xmlns:a16="http://schemas.microsoft.com/office/drawing/2014/main" id="{EBAA4AAA-F0AF-4825-A325-07B0D4723D3C}"/>
                </a:ext>
              </a:extLst>
            </p:cNvPr>
            <p:cNvGrpSpPr/>
            <p:nvPr/>
          </p:nvGrpSpPr>
          <p:grpSpPr>
            <a:xfrm>
              <a:off x="2664686" y="971033"/>
              <a:ext cx="317576" cy="622605"/>
              <a:chOff x="2217563" y="971033"/>
              <a:chExt cx="317576" cy="622605"/>
            </a:xfrm>
            <a:effectLst/>
          </p:grpSpPr>
          <p:sp>
            <p:nvSpPr>
              <p:cNvPr id="550" name="Rectangle 549">
                <a:extLst>
                  <a:ext uri="{FF2B5EF4-FFF2-40B4-BE49-F238E27FC236}">
                    <a16:creationId xmlns:a16="http://schemas.microsoft.com/office/drawing/2014/main" id="{D39C3ED2-651E-4079-94A0-13DD8B4B7325}"/>
                  </a:ext>
                </a:extLst>
              </p:cNvPr>
              <p:cNvSpPr>
                <a:spLocks/>
              </p:cNvSpPr>
              <p:nvPr/>
            </p:nvSpPr>
            <p:spPr>
              <a:xfrm>
                <a:off x="2217563" y="1289732"/>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1" name="Rectangle 550">
                <a:extLst>
                  <a:ext uri="{FF2B5EF4-FFF2-40B4-BE49-F238E27FC236}">
                    <a16:creationId xmlns:a16="http://schemas.microsoft.com/office/drawing/2014/main" id="{5D84B42A-1B97-4A7B-9897-3A836ACD1FFA}"/>
                  </a:ext>
                </a:extLst>
              </p:cNvPr>
              <p:cNvSpPr>
                <a:spLocks/>
              </p:cNvSpPr>
              <p:nvPr/>
            </p:nvSpPr>
            <p:spPr>
              <a:xfrm>
                <a:off x="2443699" y="1183499"/>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2" name="Rectangle 551">
                <a:extLst>
                  <a:ext uri="{FF2B5EF4-FFF2-40B4-BE49-F238E27FC236}">
                    <a16:creationId xmlns:a16="http://schemas.microsoft.com/office/drawing/2014/main" id="{C75CF4F9-C6F7-475F-A504-76BC0A0E4F66}"/>
                  </a:ext>
                </a:extLst>
              </p:cNvPr>
              <p:cNvSpPr>
                <a:spLocks/>
              </p:cNvSpPr>
              <p:nvPr/>
            </p:nvSpPr>
            <p:spPr>
              <a:xfrm>
                <a:off x="2443699" y="971033"/>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3" name="Rectangle 552">
                <a:extLst>
                  <a:ext uri="{FF2B5EF4-FFF2-40B4-BE49-F238E27FC236}">
                    <a16:creationId xmlns:a16="http://schemas.microsoft.com/office/drawing/2014/main" id="{6C792658-1479-44A3-B925-D1BB330E9502}"/>
                  </a:ext>
                </a:extLst>
              </p:cNvPr>
              <p:cNvSpPr>
                <a:spLocks/>
              </p:cNvSpPr>
              <p:nvPr/>
            </p:nvSpPr>
            <p:spPr>
              <a:xfrm>
                <a:off x="2443699" y="1077266"/>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4" name="Rectangle 553">
                <a:extLst>
                  <a:ext uri="{FF2B5EF4-FFF2-40B4-BE49-F238E27FC236}">
                    <a16:creationId xmlns:a16="http://schemas.microsoft.com/office/drawing/2014/main" id="{79E9EA63-DE0A-4EC7-AC36-0D0B36709B87}"/>
                  </a:ext>
                </a:extLst>
              </p:cNvPr>
              <p:cNvSpPr>
                <a:spLocks/>
              </p:cNvSpPr>
              <p:nvPr/>
            </p:nvSpPr>
            <p:spPr>
              <a:xfrm>
                <a:off x="2443699" y="1395965"/>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5" name="Rectangle 554">
                <a:extLst>
                  <a:ext uri="{FF2B5EF4-FFF2-40B4-BE49-F238E27FC236}">
                    <a16:creationId xmlns:a16="http://schemas.microsoft.com/office/drawing/2014/main" id="{20B5B771-98BF-4293-B76C-BF9263A83463}"/>
                  </a:ext>
                </a:extLst>
              </p:cNvPr>
              <p:cNvSpPr>
                <a:spLocks/>
              </p:cNvSpPr>
              <p:nvPr/>
            </p:nvSpPr>
            <p:spPr>
              <a:xfrm>
                <a:off x="2443699" y="1502198"/>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6" name="Rectangle 555">
                <a:extLst>
                  <a:ext uri="{FF2B5EF4-FFF2-40B4-BE49-F238E27FC236}">
                    <a16:creationId xmlns:a16="http://schemas.microsoft.com/office/drawing/2014/main" id="{D6E37C15-71DF-4986-8398-3B4BC8FDA8B2}"/>
                  </a:ext>
                </a:extLst>
              </p:cNvPr>
              <p:cNvSpPr>
                <a:spLocks/>
              </p:cNvSpPr>
              <p:nvPr/>
            </p:nvSpPr>
            <p:spPr>
              <a:xfrm>
                <a:off x="2330631" y="1289732"/>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57" name="Rectangle 556">
                <a:extLst>
                  <a:ext uri="{FF2B5EF4-FFF2-40B4-BE49-F238E27FC236}">
                    <a16:creationId xmlns:a16="http://schemas.microsoft.com/office/drawing/2014/main" id="{69A4C1D4-38E6-4D3F-8743-6B965B77D9E9}"/>
                  </a:ext>
                </a:extLst>
              </p:cNvPr>
              <p:cNvSpPr>
                <a:spLocks/>
              </p:cNvSpPr>
              <p:nvPr/>
            </p:nvSpPr>
            <p:spPr>
              <a:xfrm>
                <a:off x="2443699" y="1289732"/>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grpSp>
          <p:nvGrpSpPr>
            <p:cNvPr id="432" name="Group 431">
              <a:extLst>
                <a:ext uri="{FF2B5EF4-FFF2-40B4-BE49-F238E27FC236}">
                  <a16:creationId xmlns:a16="http://schemas.microsoft.com/office/drawing/2014/main" id="{8BC0148E-8258-476D-8B62-00C3FE137AA1}"/>
                </a:ext>
              </a:extLst>
            </p:cNvPr>
            <p:cNvGrpSpPr/>
            <p:nvPr/>
          </p:nvGrpSpPr>
          <p:grpSpPr>
            <a:xfrm>
              <a:off x="6397594" y="1305188"/>
              <a:ext cx="331952" cy="570085"/>
              <a:chOff x="6382212" y="1498489"/>
              <a:chExt cx="331952" cy="570085"/>
            </a:xfrm>
            <a:effectLst/>
          </p:grpSpPr>
          <p:sp>
            <p:nvSpPr>
              <p:cNvPr id="539" name="Rectangle 538">
                <a:extLst>
                  <a:ext uri="{FF2B5EF4-FFF2-40B4-BE49-F238E27FC236}">
                    <a16:creationId xmlns:a16="http://schemas.microsoft.com/office/drawing/2014/main" id="{ECAF2FA9-8D2B-4181-A455-ED7F10F33413}"/>
                  </a:ext>
                </a:extLst>
              </p:cNvPr>
              <p:cNvSpPr>
                <a:spLocks/>
              </p:cNvSpPr>
              <p:nvPr/>
            </p:nvSpPr>
            <p:spPr>
              <a:xfrm>
                <a:off x="6622724" y="1498489"/>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0" name="Rectangle 539">
                <a:extLst>
                  <a:ext uri="{FF2B5EF4-FFF2-40B4-BE49-F238E27FC236}">
                    <a16:creationId xmlns:a16="http://schemas.microsoft.com/office/drawing/2014/main" id="{47C8297F-E453-49DC-9E19-12E5DE63E921}"/>
                  </a:ext>
                </a:extLst>
              </p:cNvPr>
              <p:cNvSpPr>
                <a:spLocks/>
              </p:cNvSpPr>
              <p:nvPr/>
            </p:nvSpPr>
            <p:spPr>
              <a:xfrm>
                <a:off x="6622724" y="1853061"/>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1" name="Rectangle 540">
                <a:extLst>
                  <a:ext uri="{FF2B5EF4-FFF2-40B4-BE49-F238E27FC236}">
                    <a16:creationId xmlns:a16="http://schemas.microsoft.com/office/drawing/2014/main" id="{70445383-BC1B-4740-968D-3CDC1117839B}"/>
                  </a:ext>
                </a:extLst>
              </p:cNvPr>
              <p:cNvSpPr>
                <a:spLocks/>
              </p:cNvSpPr>
              <p:nvPr/>
            </p:nvSpPr>
            <p:spPr>
              <a:xfrm>
                <a:off x="6622724" y="1731796"/>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2" name="Rectangle 541">
                <a:extLst>
                  <a:ext uri="{FF2B5EF4-FFF2-40B4-BE49-F238E27FC236}">
                    <a16:creationId xmlns:a16="http://schemas.microsoft.com/office/drawing/2014/main" id="{2A040AB1-F690-4383-8DCF-0786794126D9}"/>
                  </a:ext>
                </a:extLst>
              </p:cNvPr>
              <p:cNvSpPr>
                <a:spLocks/>
              </p:cNvSpPr>
              <p:nvPr/>
            </p:nvSpPr>
            <p:spPr>
              <a:xfrm>
                <a:off x="6503655" y="1853061"/>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3" name="Rectangle 542">
                <a:extLst>
                  <a:ext uri="{FF2B5EF4-FFF2-40B4-BE49-F238E27FC236}">
                    <a16:creationId xmlns:a16="http://schemas.microsoft.com/office/drawing/2014/main" id="{8E68E041-C2D1-429D-84AB-835BB02615EA}"/>
                  </a:ext>
                </a:extLst>
              </p:cNvPr>
              <p:cNvSpPr>
                <a:spLocks/>
              </p:cNvSpPr>
              <p:nvPr/>
            </p:nvSpPr>
            <p:spPr>
              <a:xfrm>
                <a:off x="6383475" y="1853061"/>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4" name="Rectangle 543">
                <a:extLst>
                  <a:ext uri="{FF2B5EF4-FFF2-40B4-BE49-F238E27FC236}">
                    <a16:creationId xmlns:a16="http://schemas.microsoft.com/office/drawing/2014/main" id="{8D3B0CBE-1C13-4A77-9364-F8FA814E9F14}"/>
                  </a:ext>
                </a:extLst>
              </p:cNvPr>
              <p:cNvSpPr>
                <a:spLocks/>
              </p:cNvSpPr>
              <p:nvPr/>
            </p:nvSpPr>
            <p:spPr>
              <a:xfrm>
                <a:off x="6503655" y="1615934"/>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5" name="Rectangle 544">
                <a:extLst>
                  <a:ext uri="{FF2B5EF4-FFF2-40B4-BE49-F238E27FC236}">
                    <a16:creationId xmlns:a16="http://schemas.microsoft.com/office/drawing/2014/main" id="{C76569E8-BD2A-40B3-B39A-AF40098882E1}"/>
                  </a:ext>
                </a:extLst>
              </p:cNvPr>
              <p:cNvSpPr>
                <a:spLocks/>
              </p:cNvSpPr>
              <p:nvPr/>
            </p:nvSpPr>
            <p:spPr>
              <a:xfrm>
                <a:off x="6622724" y="1616454"/>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6" name="Rectangle 545">
                <a:extLst>
                  <a:ext uri="{FF2B5EF4-FFF2-40B4-BE49-F238E27FC236}">
                    <a16:creationId xmlns:a16="http://schemas.microsoft.com/office/drawing/2014/main" id="{E508283A-E97E-417D-B072-E9D1FD02280C}"/>
                  </a:ext>
                </a:extLst>
              </p:cNvPr>
              <p:cNvSpPr>
                <a:spLocks/>
              </p:cNvSpPr>
              <p:nvPr/>
            </p:nvSpPr>
            <p:spPr>
              <a:xfrm>
                <a:off x="6503655" y="1976614"/>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7" name="Rectangle 546">
                <a:extLst>
                  <a:ext uri="{FF2B5EF4-FFF2-40B4-BE49-F238E27FC236}">
                    <a16:creationId xmlns:a16="http://schemas.microsoft.com/office/drawing/2014/main" id="{53DCEE64-B1D7-4A02-BD9C-31D679653C44}"/>
                  </a:ext>
                </a:extLst>
              </p:cNvPr>
              <p:cNvSpPr>
                <a:spLocks/>
              </p:cNvSpPr>
              <p:nvPr/>
            </p:nvSpPr>
            <p:spPr>
              <a:xfrm>
                <a:off x="6622724" y="1977134"/>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8" name="Rectangle 547">
                <a:extLst>
                  <a:ext uri="{FF2B5EF4-FFF2-40B4-BE49-F238E27FC236}">
                    <a16:creationId xmlns:a16="http://schemas.microsoft.com/office/drawing/2014/main" id="{B74C7096-AA55-4CA9-9EC8-19859D505544}"/>
                  </a:ext>
                </a:extLst>
              </p:cNvPr>
              <p:cNvSpPr>
                <a:spLocks/>
              </p:cNvSpPr>
              <p:nvPr/>
            </p:nvSpPr>
            <p:spPr>
              <a:xfrm>
                <a:off x="6382212" y="1731796"/>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49" name="Rectangle 548">
                <a:extLst>
                  <a:ext uri="{FF2B5EF4-FFF2-40B4-BE49-F238E27FC236}">
                    <a16:creationId xmlns:a16="http://schemas.microsoft.com/office/drawing/2014/main" id="{3FDF0F87-0E2C-446B-AFBA-4A8C2EC088A7}"/>
                  </a:ext>
                </a:extLst>
              </p:cNvPr>
              <p:cNvSpPr>
                <a:spLocks/>
              </p:cNvSpPr>
              <p:nvPr/>
            </p:nvSpPr>
            <p:spPr>
              <a:xfrm>
                <a:off x="6503655" y="1731796"/>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grpSp>
          <p:nvGrpSpPr>
            <p:cNvPr id="433" name="Group 432">
              <a:extLst>
                <a:ext uri="{FF2B5EF4-FFF2-40B4-BE49-F238E27FC236}">
                  <a16:creationId xmlns:a16="http://schemas.microsoft.com/office/drawing/2014/main" id="{6ED2A1ED-77EF-4752-97E1-7681DCE6E5EA}"/>
                </a:ext>
              </a:extLst>
            </p:cNvPr>
            <p:cNvGrpSpPr/>
            <p:nvPr/>
          </p:nvGrpSpPr>
          <p:grpSpPr>
            <a:xfrm>
              <a:off x="3912047" y="2637020"/>
              <a:ext cx="211684" cy="214749"/>
              <a:chOff x="3839151" y="2544822"/>
              <a:chExt cx="211684" cy="214749"/>
            </a:xfrm>
            <a:effectLst/>
          </p:grpSpPr>
          <p:sp>
            <p:nvSpPr>
              <p:cNvPr id="536" name="Rectangle 535">
                <a:extLst>
                  <a:ext uri="{FF2B5EF4-FFF2-40B4-BE49-F238E27FC236}">
                    <a16:creationId xmlns:a16="http://schemas.microsoft.com/office/drawing/2014/main" id="{65B61E73-10C3-4EB6-B092-AFDF497C0336}"/>
                  </a:ext>
                </a:extLst>
              </p:cNvPr>
              <p:cNvSpPr>
                <a:spLocks/>
              </p:cNvSpPr>
              <p:nvPr/>
            </p:nvSpPr>
            <p:spPr>
              <a:xfrm>
                <a:off x="3839151" y="2668131"/>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37" name="Rectangle 536">
                <a:extLst>
                  <a:ext uri="{FF2B5EF4-FFF2-40B4-BE49-F238E27FC236}">
                    <a16:creationId xmlns:a16="http://schemas.microsoft.com/office/drawing/2014/main" id="{ABDFFD54-93BE-4888-A1F5-EA5734CE540C}"/>
                  </a:ext>
                </a:extLst>
              </p:cNvPr>
              <p:cNvSpPr>
                <a:spLocks/>
              </p:cNvSpPr>
              <p:nvPr/>
            </p:nvSpPr>
            <p:spPr>
              <a:xfrm>
                <a:off x="3959395" y="2668131"/>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38" name="Rectangle 537">
                <a:extLst>
                  <a:ext uri="{FF2B5EF4-FFF2-40B4-BE49-F238E27FC236}">
                    <a16:creationId xmlns:a16="http://schemas.microsoft.com/office/drawing/2014/main" id="{4618ECE3-D48D-43FA-8D4C-37B319D92CF8}"/>
                  </a:ext>
                </a:extLst>
              </p:cNvPr>
              <p:cNvSpPr>
                <a:spLocks/>
              </p:cNvSpPr>
              <p:nvPr/>
            </p:nvSpPr>
            <p:spPr>
              <a:xfrm>
                <a:off x="3959395" y="2544822"/>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434" name="TextBox 433">
              <a:extLst>
                <a:ext uri="{FF2B5EF4-FFF2-40B4-BE49-F238E27FC236}">
                  <a16:creationId xmlns:a16="http://schemas.microsoft.com/office/drawing/2014/main" id="{2285CFFA-1778-4284-9376-8668155DC2FA}"/>
                </a:ext>
              </a:extLst>
            </p:cNvPr>
            <p:cNvSpPr txBox="1"/>
            <p:nvPr/>
          </p:nvSpPr>
          <p:spPr>
            <a:xfrm>
              <a:off x="7059680" y="3456075"/>
              <a:ext cx="0" cy="0"/>
            </a:xfrm>
            <a:prstGeom prst="rect">
              <a:avLst/>
            </a:prstGeom>
            <a:noFill/>
            <a:effectLst/>
          </p:spPr>
          <p:txBody>
            <a:bodyPr wrap="none" rtlCol="0">
              <a:noAutofit/>
            </a:bodyPr>
            <a:lstStyle/>
            <a:p>
              <a:pPr algn="l"/>
              <a:endParaRPr lang="en-US"/>
            </a:p>
          </p:txBody>
        </p:sp>
        <p:sp>
          <p:nvSpPr>
            <p:cNvPr id="435" name="Rectangle 434">
              <a:extLst>
                <a:ext uri="{FF2B5EF4-FFF2-40B4-BE49-F238E27FC236}">
                  <a16:creationId xmlns:a16="http://schemas.microsoft.com/office/drawing/2014/main" id="{B7FBAA29-EB30-4DA4-9EBE-99F8EC3B12B0}"/>
                </a:ext>
              </a:extLst>
            </p:cNvPr>
            <p:cNvSpPr>
              <a:spLocks/>
            </p:cNvSpPr>
            <p:nvPr/>
          </p:nvSpPr>
          <p:spPr>
            <a:xfrm>
              <a:off x="3233400" y="2365287"/>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6" name="Rectangle 435">
              <a:extLst>
                <a:ext uri="{FF2B5EF4-FFF2-40B4-BE49-F238E27FC236}">
                  <a16:creationId xmlns:a16="http://schemas.microsoft.com/office/drawing/2014/main" id="{BC95D9A8-15AB-4DC3-A073-F2D93F6FF30D}"/>
                </a:ext>
              </a:extLst>
            </p:cNvPr>
            <p:cNvSpPr>
              <a:spLocks/>
            </p:cNvSpPr>
            <p:nvPr/>
          </p:nvSpPr>
          <p:spPr>
            <a:xfrm>
              <a:off x="3345191" y="2365287"/>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37" name="Rectangle 436">
              <a:extLst>
                <a:ext uri="{FF2B5EF4-FFF2-40B4-BE49-F238E27FC236}">
                  <a16:creationId xmlns:a16="http://schemas.microsoft.com/office/drawing/2014/main" id="{BFEB50FE-6322-4B9D-9714-445D05596CFA}"/>
                </a:ext>
              </a:extLst>
            </p:cNvPr>
            <p:cNvSpPr>
              <a:spLocks/>
            </p:cNvSpPr>
            <p:nvPr/>
          </p:nvSpPr>
          <p:spPr>
            <a:xfrm>
              <a:off x="3081263" y="2798474"/>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chemeClr val="accent6">
                    <a:lumMod val="25000"/>
                  </a:schemeClr>
                </a:solidFill>
                <a:latin typeface="Arial"/>
              </a:endParaRPr>
            </a:p>
          </p:txBody>
        </p:sp>
        <p:sp>
          <p:nvSpPr>
            <p:cNvPr id="438" name="Rectangle 437">
              <a:extLst>
                <a:ext uri="{FF2B5EF4-FFF2-40B4-BE49-F238E27FC236}">
                  <a16:creationId xmlns:a16="http://schemas.microsoft.com/office/drawing/2014/main" id="{8A4384FE-2A63-4AAA-A04C-B59CC244E9AB}"/>
                </a:ext>
              </a:extLst>
            </p:cNvPr>
            <p:cNvSpPr>
              <a:spLocks/>
            </p:cNvSpPr>
            <p:nvPr/>
          </p:nvSpPr>
          <p:spPr>
            <a:xfrm>
              <a:off x="2962121" y="2797383"/>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2800">
                <a:solidFill>
                  <a:schemeClr val="accent6">
                    <a:lumMod val="25000"/>
                  </a:schemeClr>
                </a:solidFill>
                <a:latin typeface="Arial"/>
              </a:endParaRPr>
            </a:p>
          </p:txBody>
        </p:sp>
        <p:grpSp>
          <p:nvGrpSpPr>
            <p:cNvPr id="439" name="Group 438">
              <a:extLst>
                <a:ext uri="{FF2B5EF4-FFF2-40B4-BE49-F238E27FC236}">
                  <a16:creationId xmlns:a16="http://schemas.microsoft.com/office/drawing/2014/main" id="{92932897-C1A4-43A1-A14E-9D32B1E3C0C2}"/>
                </a:ext>
              </a:extLst>
            </p:cNvPr>
            <p:cNvGrpSpPr/>
            <p:nvPr/>
          </p:nvGrpSpPr>
          <p:grpSpPr>
            <a:xfrm>
              <a:off x="3915999" y="2114815"/>
              <a:ext cx="209056" cy="91440"/>
              <a:chOff x="3767526" y="1913060"/>
              <a:chExt cx="209056" cy="91440"/>
            </a:xfrm>
            <a:effectLst/>
          </p:grpSpPr>
          <p:sp>
            <p:nvSpPr>
              <p:cNvPr id="534" name="Rectangle 533">
                <a:extLst>
                  <a:ext uri="{FF2B5EF4-FFF2-40B4-BE49-F238E27FC236}">
                    <a16:creationId xmlns:a16="http://schemas.microsoft.com/office/drawing/2014/main" id="{F3A15514-E444-4710-8240-57558F285B20}"/>
                  </a:ext>
                </a:extLst>
              </p:cNvPr>
              <p:cNvSpPr>
                <a:spLocks/>
              </p:cNvSpPr>
              <p:nvPr/>
            </p:nvSpPr>
            <p:spPr>
              <a:xfrm>
                <a:off x="3767526" y="1913060"/>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35" name="Rectangle 534">
                <a:extLst>
                  <a:ext uri="{FF2B5EF4-FFF2-40B4-BE49-F238E27FC236}">
                    <a16:creationId xmlns:a16="http://schemas.microsoft.com/office/drawing/2014/main" id="{F3B955A6-0C3F-4198-99DF-38902BE8BEE1}"/>
                  </a:ext>
                </a:extLst>
              </p:cNvPr>
              <p:cNvSpPr>
                <a:spLocks/>
              </p:cNvSpPr>
              <p:nvPr/>
            </p:nvSpPr>
            <p:spPr>
              <a:xfrm>
                <a:off x="3885142" y="1913060"/>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grpSp>
        <p:sp>
          <p:nvSpPr>
            <p:cNvPr id="440" name="Rectangle 439">
              <a:extLst>
                <a:ext uri="{FF2B5EF4-FFF2-40B4-BE49-F238E27FC236}">
                  <a16:creationId xmlns:a16="http://schemas.microsoft.com/office/drawing/2014/main" id="{8CDC7740-F947-4181-A16A-4A35E3EB83AF}"/>
                </a:ext>
              </a:extLst>
            </p:cNvPr>
            <p:cNvSpPr>
              <a:spLocks/>
            </p:cNvSpPr>
            <p:nvPr/>
          </p:nvSpPr>
          <p:spPr>
            <a:xfrm>
              <a:off x="4908491" y="2290949"/>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1" name="Rectangle 440">
              <a:extLst>
                <a:ext uri="{FF2B5EF4-FFF2-40B4-BE49-F238E27FC236}">
                  <a16:creationId xmlns:a16="http://schemas.microsoft.com/office/drawing/2014/main" id="{06072F7A-0E40-4FEE-A14E-E53C0E3C6195}"/>
                </a:ext>
              </a:extLst>
            </p:cNvPr>
            <p:cNvSpPr>
              <a:spLocks/>
            </p:cNvSpPr>
            <p:nvPr/>
          </p:nvSpPr>
          <p:spPr>
            <a:xfrm>
              <a:off x="6216833" y="2248069"/>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2" name="Rectangle 441">
              <a:extLst>
                <a:ext uri="{FF2B5EF4-FFF2-40B4-BE49-F238E27FC236}">
                  <a16:creationId xmlns:a16="http://schemas.microsoft.com/office/drawing/2014/main" id="{9EC88E27-10C3-4F7E-B401-E51AD995C9CD}"/>
                </a:ext>
              </a:extLst>
            </p:cNvPr>
            <p:cNvSpPr>
              <a:spLocks/>
            </p:cNvSpPr>
            <p:nvPr/>
          </p:nvSpPr>
          <p:spPr>
            <a:xfrm>
              <a:off x="6329376" y="2246976"/>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a:p>
              <a:pPr algn="ctr" defTabSz="914378">
                <a:defRPr/>
              </a:pPr>
              <a:endParaRPr lang="en-US">
                <a:solidFill>
                  <a:srgbClr val="FFFFFF"/>
                </a:solidFill>
                <a:latin typeface="Arial"/>
              </a:endParaRPr>
            </a:p>
          </p:txBody>
        </p:sp>
        <p:sp>
          <p:nvSpPr>
            <p:cNvPr id="443" name="Rectangle 442">
              <a:extLst>
                <a:ext uri="{FF2B5EF4-FFF2-40B4-BE49-F238E27FC236}">
                  <a16:creationId xmlns:a16="http://schemas.microsoft.com/office/drawing/2014/main" id="{13BCD145-5155-4554-9379-FABC97E959AE}"/>
                </a:ext>
              </a:extLst>
            </p:cNvPr>
            <p:cNvSpPr>
              <a:spLocks/>
            </p:cNvSpPr>
            <p:nvPr/>
          </p:nvSpPr>
          <p:spPr>
            <a:xfrm>
              <a:off x="6216833" y="2135966"/>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4" name="Rectangle 443">
              <a:extLst>
                <a:ext uri="{FF2B5EF4-FFF2-40B4-BE49-F238E27FC236}">
                  <a16:creationId xmlns:a16="http://schemas.microsoft.com/office/drawing/2014/main" id="{A93C0E30-B822-4223-9795-399CF15CE647}"/>
                </a:ext>
              </a:extLst>
            </p:cNvPr>
            <p:cNvSpPr>
              <a:spLocks/>
            </p:cNvSpPr>
            <p:nvPr/>
          </p:nvSpPr>
          <p:spPr>
            <a:xfrm>
              <a:off x="6329376" y="2469226"/>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a:p>
              <a:pPr algn="ctr" defTabSz="914378">
                <a:defRPr/>
              </a:pPr>
              <a:endParaRPr lang="en-US">
                <a:solidFill>
                  <a:srgbClr val="FFFFFF"/>
                </a:solidFill>
                <a:latin typeface="Arial"/>
              </a:endParaRPr>
            </a:p>
          </p:txBody>
        </p:sp>
        <p:sp>
          <p:nvSpPr>
            <p:cNvPr id="445" name="Rectangle 444">
              <a:extLst>
                <a:ext uri="{FF2B5EF4-FFF2-40B4-BE49-F238E27FC236}">
                  <a16:creationId xmlns:a16="http://schemas.microsoft.com/office/drawing/2014/main" id="{D61875F1-9653-46D9-A3DD-0D745DE377D7}"/>
                </a:ext>
              </a:extLst>
            </p:cNvPr>
            <p:cNvSpPr>
              <a:spLocks/>
            </p:cNvSpPr>
            <p:nvPr/>
          </p:nvSpPr>
          <p:spPr>
            <a:xfrm>
              <a:off x="6216833" y="2470319"/>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6" name="Rectangle 445">
              <a:extLst>
                <a:ext uri="{FF2B5EF4-FFF2-40B4-BE49-F238E27FC236}">
                  <a16:creationId xmlns:a16="http://schemas.microsoft.com/office/drawing/2014/main" id="{0FE8EDEE-C944-435B-AF6C-3E35323CC4A4}"/>
                </a:ext>
              </a:extLst>
            </p:cNvPr>
            <p:cNvSpPr>
              <a:spLocks/>
            </p:cNvSpPr>
            <p:nvPr/>
          </p:nvSpPr>
          <p:spPr>
            <a:xfrm>
              <a:off x="6216833" y="2027107"/>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7" name="Rectangle 446">
              <a:extLst>
                <a:ext uri="{FF2B5EF4-FFF2-40B4-BE49-F238E27FC236}">
                  <a16:creationId xmlns:a16="http://schemas.microsoft.com/office/drawing/2014/main" id="{127CFC38-A394-441F-8515-55F7B0D1D349}"/>
                </a:ext>
              </a:extLst>
            </p:cNvPr>
            <p:cNvSpPr>
              <a:spLocks/>
            </p:cNvSpPr>
            <p:nvPr/>
          </p:nvSpPr>
          <p:spPr>
            <a:xfrm>
              <a:off x="6328752" y="2027107"/>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48" name="Rectangle 447">
              <a:extLst>
                <a:ext uri="{FF2B5EF4-FFF2-40B4-BE49-F238E27FC236}">
                  <a16:creationId xmlns:a16="http://schemas.microsoft.com/office/drawing/2014/main" id="{B72CFAE4-BDA9-4395-BDF4-3A4775E228D9}"/>
                </a:ext>
              </a:extLst>
            </p:cNvPr>
            <p:cNvSpPr>
              <a:spLocks/>
            </p:cNvSpPr>
            <p:nvPr/>
          </p:nvSpPr>
          <p:spPr>
            <a:xfrm>
              <a:off x="6441295" y="2027107"/>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a:p>
              <a:pPr algn="ctr" defTabSz="914378">
                <a:defRPr/>
              </a:pPr>
              <a:endParaRPr lang="en-US">
                <a:solidFill>
                  <a:srgbClr val="FFFFFF"/>
                </a:solidFill>
                <a:latin typeface="Arial"/>
              </a:endParaRPr>
            </a:p>
          </p:txBody>
        </p:sp>
        <p:sp>
          <p:nvSpPr>
            <p:cNvPr id="449" name="Rectangle 448">
              <a:extLst>
                <a:ext uri="{FF2B5EF4-FFF2-40B4-BE49-F238E27FC236}">
                  <a16:creationId xmlns:a16="http://schemas.microsoft.com/office/drawing/2014/main" id="{D36A4009-C264-4D87-9A13-66528E4A7F45}"/>
                </a:ext>
              </a:extLst>
            </p:cNvPr>
            <p:cNvSpPr>
              <a:spLocks/>
            </p:cNvSpPr>
            <p:nvPr/>
          </p:nvSpPr>
          <p:spPr>
            <a:xfrm>
              <a:off x="6217722" y="2362844"/>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450" name="Group 449">
              <a:extLst>
                <a:ext uri="{FF2B5EF4-FFF2-40B4-BE49-F238E27FC236}">
                  <a16:creationId xmlns:a16="http://schemas.microsoft.com/office/drawing/2014/main" id="{F9A885E6-ED56-4877-8D06-C6DC37F72246}"/>
                </a:ext>
              </a:extLst>
            </p:cNvPr>
            <p:cNvGrpSpPr/>
            <p:nvPr/>
          </p:nvGrpSpPr>
          <p:grpSpPr>
            <a:xfrm>
              <a:off x="1929328" y="3069380"/>
              <a:ext cx="200849" cy="616581"/>
              <a:chOff x="1929328" y="3069380"/>
              <a:chExt cx="200849" cy="616581"/>
            </a:xfrm>
          </p:grpSpPr>
          <p:sp>
            <p:nvSpPr>
              <p:cNvPr id="524" name="Rectangle 523">
                <a:extLst>
                  <a:ext uri="{FF2B5EF4-FFF2-40B4-BE49-F238E27FC236}">
                    <a16:creationId xmlns:a16="http://schemas.microsoft.com/office/drawing/2014/main" id="{DD68CCD2-BA39-4F6E-B061-13390A808D1B}"/>
                  </a:ext>
                </a:extLst>
              </p:cNvPr>
              <p:cNvSpPr>
                <a:spLocks/>
              </p:cNvSpPr>
              <p:nvPr/>
            </p:nvSpPr>
            <p:spPr>
              <a:xfrm>
                <a:off x="1929328" y="3384464"/>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5" name="Rectangle 524">
                <a:extLst>
                  <a:ext uri="{FF2B5EF4-FFF2-40B4-BE49-F238E27FC236}">
                    <a16:creationId xmlns:a16="http://schemas.microsoft.com/office/drawing/2014/main" id="{E8B382DF-4791-44F0-8E97-D567F0FE6FA6}"/>
                  </a:ext>
                </a:extLst>
              </p:cNvPr>
              <p:cNvSpPr>
                <a:spLocks/>
              </p:cNvSpPr>
              <p:nvPr/>
            </p:nvSpPr>
            <p:spPr>
              <a:xfrm>
                <a:off x="1929328" y="3594521"/>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6" name="Rectangle 525">
                <a:extLst>
                  <a:ext uri="{FF2B5EF4-FFF2-40B4-BE49-F238E27FC236}">
                    <a16:creationId xmlns:a16="http://schemas.microsoft.com/office/drawing/2014/main" id="{7840B40E-5A44-4AEB-B42F-45552E0B34FB}"/>
                  </a:ext>
                </a:extLst>
              </p:cNvPr>
              <p:cNvSpPr>
                <a:spLocks/>
              </p:cNvSpPr>
              <p:nvPr/>
            </p:nvSpPr>
            <p:spPr>
              <a:xfrm>
                <a:off x="1929328" y="3176759"/>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7" name="Rectangle 526">
                <a:extLst>
                  <a:ext uri="{FF2B5EF4-FFF2-40B4-BE49-F238E27FC236}">
                    <a16:creationId xmlns:a16="http://schemas.microsoft.com/office/drawing/2014/main" id="{5F6536D1-6D06-403B-B6EA-6572B3884A92}"/>
                  </a:ext>
                </a:extLst>
              </p:cNvPr>
              <p:cNvSpPr>
                <a:spLocks/>
              </p:cNvSpPr>
              <p:nvPr/>
            </p:nvSpPr>
            <p:spPr>
              <a:xfrm>
                <a:off x="1929328" y="3069380"/>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8" name="Rectangle 527">
                <a:extLst>
                  <a:ext uri="{FF2B5EF4-FFF2-40B4-BE49-F238E27FC236}">
                    <a16:creationId xmlns:a16="http://schemas.microsoft.com/office/drawing/2014/main" id="{18AD8F4B-FE49-4E16-AC49-A8DBD8ABECFD}"/>
                  </a:ext>
                </a:extLst>
              </p:cNvPr>
              <p:cNvSpPr>
                <a:spLocks/>
              </p:cNvSpPr>
              <p:nvPr/>
            </p:nvSpPr>
            <p:spPr>
              <a:xfrm>
                <a:off x="2038737" y="3489492"/>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9" name="Rectangle 528">
                <a:extLst>
                  <a:ext uri="{FF2B5EF4-FFF2-40B4-BE49-F238E27FC236}">
                    <a16:creationId xmlns:a16="http://schemas.microsoft.com/office/drawing/2014/main" id="{C055C7D9-9D35-4AE9-BAA7-AB1434606DD7}"/>
                  </a:ext>
                </a:extLst>
              </p:cNvPr>
              <p:cNvSpPr>
                <a:spLocks/>
              </p:cNvSpPr>
              <p:nvPr/>
            </p:nvSpPr>
            <p:spPr>
              <a:xfrm>
                <a:off x="2038737" y="3174408"/>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30" name="Rectangle 529">
                <a:extLst>
                  <a:ext uri="{FF2B5EF4-FFF2-40B4-BE49-F238E27FC236}">
                    <a16:creationId xmlns:a16="http://schemas.microsoft.com/office/drawing/2014/main" id="{519638F6-FA75-4B4E-B570-DE7578AFDC4A}"/>
                  </a:ext>
                </a:extLst>
              </p:cNvPr>
              <p:cNvSpPr>
                <a:spLocks/>
              </p:cNvSpPr>
              <p:nvPr/>
            </p:nvSpPr>
            <p:spPr>
              <a:xfrm>
                <a:off x="2038737" y="3384464"/>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31" name="Rectangle 530">
                <a:extLst>
                  <a:ext uri="{FF2B5EF4-FFF2-40B4-BE49-F238E27FC236}">
                    <a16:creationId xmlns:a16="http://schemas.microsoft.com/office/drawing/2014/main" id="{2350BBA4-ABC4-403B-9725-08521C6B9B02}"/>
                  </a:ext>
                </a:extLst>
              </p:cNvPr>
              <p:cNvSpPr>
                <a:spLocks/>
              </p:cNvSpPr>
              <p:nvPr/>
            </p:nvSpPr>
            <p:spPr>
              <a:xfrm>
                <a:off x="2038737" y="3594521"/>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32" name="Rectangle 531">
                <a:extLst>
                  <a:ext uri="{FF2B5EF4-FFF2-40B4-BE49-F238E27FC236}">
                    <a16:creationId xmlns:a16="http://schemas.microsoft.com/office/drawing/2014/main" id="{95ABD64F-E91A-46F8-9DD2-82AF8CB4ADA1}"/>
                  </a:ext>
                </a:extLst>
              </p:cNvPr>
              <p:cNvSpPr>
                <a:spLocks/>
              </p:cNvSpPr>
              <p:nvPr/>
            </p:nvSpPr>
            <p:spPr>
              <a:xfrm>
                <a:off x="2038737" y="3069380"/>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33" name="Rectangle 532">
                <a:extLst>
                  <a:ext uri="{FF2B5EF4-FFF2-40B4-BE49-F238E27FC236}">
                    <a16:creationId xmlns:a16="http://schemas.microsoft.com/office/drawing/2014/main" id="{5EB5BB0D-F52F-4BAA-A2C8-E2830F53E1A5}"/>
                  </a:ext>
                </a:extLst>
              </p:cNvPr>
              <p:cNvSpPr>
                <a:spLocks/>
              </p:cNvSpPr>
              <p:nvPr/>
            </p:nvSpPr>
            <p:spPr>
              <a:xfrm>
                <a:off x="2038737" y="3279436"/>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451" name="Rectangle 450">
              <a:extLst>
                <a:ext uri="{FF2B5EF4-FFF2-40B4-BE49-F238E27FC236}">
                  <a16:creationId xmlns:a16="http://schemas.microsoft.com/office/drawing/2014/main" id="{F083ED81-49B4-421C-A5B5-6258E4867E55}"/>
                </a:ext>
              </a:extLst>
            </p:cNvPr>
            <p:cNvSpPr>
              <a:spLocks/>
            </p:cNvSpPr>
            <p:nvPr/>
          </p:nvSpPr>
          <p:spPr>
            <a:xfrm>
              <a:off x="2122814" y="2410337"/>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2" name="Rectangle 451">
              <a:extLst>
                <a:ext uri="{FF2B5EF4-FFF2-40B4-BE49-F238E27FC236}">
                  <a16:creationId xmlns:a16="http://schemas.microsoft.com/office/drawing/2014/main" id="{77131E14-58CD-4B45-8470-1C6F74A507FB}"/>
                </a:ext>
              </a:extLst>
            </p:cNvPr>
            <p:cNvSpPr>
              <a:spLocks/>
            </p:cNvSpPr>
            <p:nvPr/>
          </p:nvSpPr>
          <p:spPr>
            <a:xfrm>
              <a:off x="3081263" y="2915429"/>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53" name="Rectangle 452">
              <a:extLst>
                <a:ext uri="{FF2B5EF4-FFF2-40B4-BE49-F238E27FC236}">
                  <a16:creationId xmlns:a16="http://schemas.microsoft.com/office/drawing/2014/main" id="{DB744702-5CA1-4DA8-B98A-34E512898571}"/>
                </a:ext>
              </a:extLst>
            </p:cNvPr>
            <p:cNvSpPr>
              <a:spLocks/>
            </p:cNvSpPr>
            <p:nvPr/>
          </p:nvSpPr>
          <p:spPr>
            <a:xfrm>
              <a:off x="7306941" y="2299173"/>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pic>
          <p:nvPicPr>
            <p:cNvPr id="454" name="Graphic 453" descr="Marker">
              <a:extLst>
                <a:ext uri="{FF2B5EF4-FFF2-40B4-BE49-F238E27FC236}">
                  <a16:creationId xmlns:a16="http://schemas.microsoft.com/office/drawing/2014/main" id="{9F4EEADF-25ED-4E5D-B8E9-412DA27C2B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9204" y="2119440"/>
              <a:ext cx="197165" cy="197165"/>
            </a:xfrm>
            <a:prstGeom prst="rect">
              <a:avLst/>
            </a:prstGeom>
            <a:effectLst/>
          </p:spPr>
        </p:pic>
        <p:pic>
          <p:nvPicPr>
            <p:cNvPr id="455" name="Graphic 454" descr="Marker">
              <a:extLst>
                <a:ext uri="{FF2B5EF4-FFF2-40B4-BE49-F238E27FC236}">
                  <a16:creationId xmlns:a16="http://schemas.microsoft.com/office/drawing/2014/main" id="{2BEEC697-72DC-4E42-A786-303926F58C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3393" y="2048654"/>
              <a:ext cx="197165" cy="197165"/>
            </a:xfrm>
            <a:prstGeom prst="rect">
              <a:avLst/>
            </a:prstGeom>
            <a:effectLst/>
          </p:spPr>
        </p:pic>
        <p:cxnSp>
          <p:nvCxnSpPr>
            <p:cNvPr id="456" name="Straight Connector 455">
              <a:extLst>
                <a:ext uri="{FF2B5EF4-FFF2-40B4-BE49-F238E27FC236}">
                  <a16:creationId xmlns:a16="http://schemas.microsoft.com/office/drawing/2014/main" id="{8A045BA1-FD91-40D7-9F41-38A16F74664E}"/>
                </a:ext>
              </a:extLst>
            </p:cNvPr>
            <p:cNvCxnSpPr>
              <a:cxnSpLocks/>
            </p:cNvCxnSpPr>
            <p:nvPr/>
          </p:nvCxnSpPr>
          <p:spPr>
            <a:xfrm>
              <a:off x="4533997" y="2216492"/>
              <a:ext cx="0" cy="325449"/>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D8837C22-C68F-4AD5-A0E7-B5F069B6F69D}"/>
                </a:ext>
              </a:extLst>
            </p:cNvPr>
            <p:cNvCxnSpPr>
              <a:cxnSpLocks/>
            </p:cNvCxnSpPr>
            <p:nvPr/>
          </p:nvCxnSpPr>
          <p:spPr>
            <a:xfrm>
              <a:off x="4529278" y="2537816"/>
              <a:ext cx="285449"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sp>
          <p:nvSpPr>
            <p:cNvPr id="458" name="TextBox 457">
              <a:extLst>
                <a:ext uri="{FF2B5EF4-FFF2-40B4-BE49-F238E27FC236}">
                  <a16:creationId xmlns:a16="http://schemas.microsoft.com/office/drawing/2014/main" id="{C7B1A117-D50B-4646-8841-6FB2C5CD17D0}"/>
                </a:ext>
              </a:extLst>
            </p:cNvPr>
            <p:cNvSpPr txBox="1"/>
            <p:nvPr/>
          </p:nvSpPr>
          <p:spPr>
            <a:xfrm>
              <a:off x="5095679" y="2434163"/>
              <a:ext cx="392902" cy="200055"/>
            </a:xfrm>
            <a:prstGeom prst="rect">
              <a:avLst/>
            </a:prstGeom>
            <a:noFill/>
            <a:effectLst/>
          </p:spPr>
          <p:txBody>
            <a:bodyPr wrap="square" rtlCol="0">
              <a:spAutoFit/>
            </a:bodyPr>
            <a:lstStyle/>
            <a:p>
              <a:pPr defTabSz="914378">
                <a:defRPr/>
              </a:pPr>
              <a:r>
                <a:rPr lang="en-US" sz="700" b="1">
                  <a:solidFill>
                    <a:schemeClr val="accent6">
                      <a:lumMod val="25000"/>
                    </a:schemeClr>
                  </a:solidFill>
                </a:rPr>
                <a:t>Dole</a:t>
              </a:r>
            </a:p>
          </p:txBody>
        </p:sp>
        <p:pic>
          <p:nvPicPr>
            <p:cNvPr id="459" name="Graphic 458" descr="Marker">
              <a:extLst>
                <a:ext uri="{FF2B5EF4-FFF2-40B4-BE49-F238E27FC236}">
                  <a16:creationId xmlns:a16="http://schemas.microsoft.com/office/drawing/2014/main" id="{F589D9E0-E2DE-4360-9ABA-895CEF7337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2749" y="2888515"/>
              <a:ext cx="197165" cy="197165"/>
            </a:xfrm>
            <a:prstGeom prst="rect">
              <a:avLst/>
            </a:prstGeom>
            <a:effectLst/>
          </p:spPr>
        </p:pic>
        <p:cxnSp>
          <p:nvCxnSpPr>
            <p:cNvPr id="460" name="Straight Connector 459">
              <a:extLst>
                <a:ext uri="{FF2B5EF4-FFF2-40B4-BE49-F238E27FC236}">
                  <a16:creationId xmlns:a16="http://schemas.microsoft.com/office/drawing/2014/main" id="{D3D7BBBE-29E6-4DF3-8165-97BC514889FA}"/>
                </a:ext>
              </a:extLst>
            </p:cNvPr>
            <p:cNvCxnSpPr>
              <a:cxnSpLocks/>
            </p:cNvCxnSpPr>
            <p:nvPr/>
          </p:nvCxnSpPr>
          <p:spPr>
            <a:xfrm>
              <a:off x="6499468" y="3057527"/>
              <a:ext cx="96214"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1ADDCE14-5EEC-4C8B-AD00-70F11FC2B1C0}"/>
                </a:ext>
              </a:extLst>
            </p:cNvPr>
            <p:cNvCxnSpPr>
              <a:cxnSpLocks/>
            </p:cNvCxnSpPr>
            <p:nvPr/>
          </p:nvCxnSpPr>
          <p:spPr>
            <a:xfrm flipV="1">
              <a:off x="6594667" y="3055014"/>
              <a:ext cx="0" cy="493443"/>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62" name="TextBox 461">
              <a:extLst>
                <a:ext uri="{FF2B5EF4-FFF2-40B4-BE49-F238E27FC236}">
                  <a16:creationId xmlns:a16="http://schemas.microsoft.com/office/drawing/2014/main" id="{F7085DF3-D27F-4847-84F1-48E23974EC2D}"/>
                </a:ext>
              </a:extLst>
            </p:cNvPr>
            <p:cNvSpPr txBox="1"/>
            <p:nvPr/>
          </p:nvSpPr>
          <p:spPr>
            <a:xfrm>
              <a:off x="6571784" y="3511669"/>
              <a:ext cx="626039" cy="200055"/>
            </a:xfrm>
            <a:prstGeom prst="rect">
              <a:avLst/>
            </a:prstGeom>
            <a:noFill/>
            <a:effectLst/>
          </p:spPr>
          <p:txBody>
            <a:bodyPr wrap="square" rtlCol="0">
              <a:spAutoFit/>
            </a:bodyPr>
            <a:lstStyle/>
            <a:p>
              <a:pPr defTabSz="914378">
                <a:defRPr/>
              </a:pPr>
              <a:r>
                <a:rPr lang="en-US" sz="700" b="1">
                  <a:solidFill>
                    <a:schemeClr val="accent6">
                      <a:lumMod val="25000"/>
                    </a:schemeClr>
                  </a:solidFill>
                </a:rPr>
                <a:t>Hung Yen</a:t>
              </a:r>
            </a:p>
          </p:txBody>
        </p:sp>
        <p:sp>
          <p:nvSpPr>
            <p:cNvPr id="463" name="Rectangle 462">
              <a:extLst>
                <a:ext uri="{FF2B5EF4-FFF2-40B4-BE49-F238E27FC236}">
                  <a16:creationId xmlns:a16="http://schemas.microsoft.com/office/drawing/2014/main" id="{75A5717B-FC21-41A2-B1F6-53F58A8C16C0}"/>
                </a:ext>
              </a:extLst>
            </p:cNvPr>
            <p:cNvSpPr>
              <a:spLocks/>
            </p:cNvSpPr>
            <p:nvPr/>
          </p:nvSpPr>
          <p:spPr>
            <a:xfrm>
              <a:off x="6548947" y="3559772"/>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nvGrpSpPr>
            <p:cNvPr id="464" name="Group 463">
              <a:extLst>
                <a:ext uri="{FF2B5EF4-FFF2-40B4-BE49-F238E27FC236}">
                  <a16:creationId xmlns:a16="http://schemas.microsoft.com/office/drawing/2014/main" id="{A1359D97-ACDE-4DA5-8792-FA5105E82ACB}"/>
                </a:ext>
              </a:extLst>
            </p:cNvPr>
            <p:cNvGrpSpPr/>
            <p:nvPr/>
          </p:nvGrpSpPr>
          <p:grpSpPr>
            <a:xfrm>
              <a:off x="4829941" y="2489946"/>
              <a:ext cx="329980" cy="91440"/>
              <a:chOff x="5623733" y="1802850"/>
              <a:chExt cx="329980" cy="91440"/>
            </a:xfrm>
            <a:effectLst/>
          </p:grpSpPr>
          <p:sp>
            <p:nvSpPr>
              <p:cNvPr id="521" name="Rectangle 520">
                <a:extLst>
                  <a:ext uri="{FF2B5EF4-FFF2-40B4-BE49-F238E27FC236}">
                    <a16:creationId xmlns:a16="http://schemas.microsoft.com/office/drawing/2014/main" id="{C006AA2D-CEFF-452C-90AE-B742FCDC66A4}"/>
                  </a:ext>
                </a:extLst>
              </p:cNvPr>
              <p:cNvSpPr>
                <a:spLocks/>
              </p:cNvSpPr>
              <p:nvPr/>
            </p:nvSpPr>
            <p:spPr>
              <a:xfrm>
                <a:off x="5862273" y="1802850"/>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2" name="Rectangle 521">
                <a:extLst>
                  <a:ext uri="{FF2B5EF4-FFF2-40B4-BE49-F238E27FC236}">
                    <a16:creationId xmlns:a16="http://schemas.microsoft.com/office/drawing/2014/main" id="{4A6692B2-B204-4307-B92D-6B966F2891BC}"/>
                  </a:ext>
                </a:extLst>
              </p:cNvPr>
              <p:cNvSpPr>
                <a:spLocks/>
              </p:cNvSpPr>
              <p:nvPr/>
            </p:nvSpPr>
            <p:spPr>
              <a:xfrm>
                <a:off x="5623733" y="1802850"/>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523" name="Rectangle 522">
                <a:extLst>
                  <a:ext uri="{FF2B5EF4-FFF2-40B4-BE49-F238E27FC236}">
                    <a16:creationId xmlns:a16="http://schemas.microsoft.com/office/drawing/2014/main" id="{884BF522-F5BE-4574-9ED0-021CD9CDD1CF}"/>
                  </a:ext>
                </a:extLst>
              </p:cNvPr>
              <p:cNvSpPr>
                <a:spLocks/>
              </p:cNvSpPr>
              <p:nvPr/>
            </p:nvSpPr>
            <p:spPr>
              <a:xfrm>
                <a:off x="5742802" y="1802850"/>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grpSp>
        <p:sp>
          <p:nvSpPr>
            <p:cNvPr id="465" name="Rectangle 464">
              <a:extLst>
                <a:ext uri="{FF2B5EF4-FFF2-40B4-BE49-F238E27FC236}">
                  <a16:creationId xmlns:a16="http://schemas.microsoft.com/office/drawing/2014/main" id="{FD4BB446-D29C-42C6-9E04-A83E5656EE2F}"/>
                </a:ext>
              </a:extLst>
            </p:cNvPr>
            <p:cNvSpPr>
              <a:spLocks/>
            </p:cNvSpPr>
            <p:nvPr/>
          </p:nvSpPr>
          <p:spPr>
            <a:xfrm>
              <a:off x="5745817" y="3048556"/>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66" name="Rectangle 465">
              <a:extLst>
                <a:ext uri="{FF2B5EF4-FFF2-40B4-BE49-F238E27FC236}">
                  <a16:creationId xmlns:a16="http://schemas.microsoft.com/office/drawing/2014/main" id="{2A889ADA-41EF-4E81-9D89-010035D154A4}"/>
                </a:ext>
              </a:extLst>
            </p:cNvPr>
            <p:cNvSpPr>
              <a:spLocks/>
            </p:cNvSpPr>
            <p:nvPr/>
          </p:nvSpPr>
          <p:spPr>
            <a:xfrm>
              <a:off x="5858501" y="3047463"/>
              <a:ext cx="91440" cy="91440"/>
            </a:xfrm>
            <a:prstGeom prst="rect">
              <a:avLst/>
            </a:prstGeom>
            <a:solidFill>
              <a:srgbClr val="007E3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a:p>
              <a:pPr algn="ctr" defTabSz="914378">
                <a:defRPr/>
              </a:pPr>
              <a:endParaRPr lang="en-US">
                <a:solidFill>
                  <a:srgbClr val="FFFFFF"/>
                </a:solidFill>
                <a:latin typeface="Arial"/>
              </a:endParaRPr>
            </a:p>
          </p:txBody>
        </p:sp>
        <p:grpSp>
          <p:nvGrpSpPr>
            <p:cNvPr id="467" name="Group 466">
              <a:extLst>
                <a:ext uri="{FF2B5EF4-FFF2-40B4-BE49-F238E27FC236}">
                  <a16:creationId xmlns:a16="http://schemas.microsoft.com/office/drawing/2014/main" id="{68CF3B98-D6D7-40A1-8D9A-16ACDB600529}"/>
                </a:ext>
              </a:extLst>
            </p:cNvPr>
            <p:cNvGrpSpPr/>
            <p:nvPr/>
          </p:nvGrpSpPr>
          <p:grpSpPr>
            <a:xfrm>
              <a:off x="4674090" y="855538"/>
              <a:ext cx="304699" cy="622403"/>
              <a:chOff x="4674090" y="855538"/>
              <a:chExt cx="304699" cy="622403"/>
            </a:xfrm>
            <a:effectLst/>
          </p:grpSpPr>
          <p:sp>
            <p:nvSpPr>
              <p:cNvPr id="472" name="Rectangle 471">
                <a:extLst>
                  <a:ext uri="{FF2B5EF4-FFF2-40B4-BE49-F238E27FC236}">
                    <a16:creationId xmlns:a16="http://schemas.microsoft.com/office/drawing/2014/main" id="{02750AF0-17B9-426D-AE9A-826B3C50720F}"/>
                  </a:ext>
                </a:extLst>
              </p:cNvPr>
              <p:cNvSpPr>
                <a:spLocks/>
              </p:cNvSpPr>
              <p:nvPr/>
            </p:nvSpPr>
            <p:spPr>
              <a:xfrm>
                <a:off x="4780207" y="960313"/>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473" name="Rectangle 472">
                <a:extLst>
                  <a:ext uri="{FF2B5EF4-FFF2-40B4-BE49-F238E27FC236}">
                    <a16:creationId xmlns:a16="http://schemas.microsoft.com/office/drawing/2014/main" id="{09A4CA16-DD30-481F-8892-ACDDB4800508}"/>
                  </a:ext>
                </a:extLst>
              </p:cNvPr>
              <p:cNvSpPr>
                <a:spLocks/>
              </p:cNvSpPr>
              <p:nvPr/>
            </p:nvSpPr>
            <p:spPr>
              <a:xfrm>
                <a:off x="4887349" y="960313"/>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474" name="Rectangle 473">
                <a:extLst>
                  <a:ext uri="{FF2B5EF4-FFF2-40B4-BE49-F238E27FC236}">
                    <a16:creationId xmlns:a16="http://schemas.microsoft.com/office/drawing/2014/main" id="{F212964D-E58F-474F-AC47-AD11D9FB167F}"/>
                  </a:ext>
                </a:extLst>
              </p:cNvPr>
              <p:cNvSpPr>
                <a:spLocks/>
              </p:cNvSpPr>
              <p:nvPr/>
            </p:nvSpPr>
            <p:spPr>
              <a:xfrm>
                <a:off x="4887349" y="1280064"/>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475" name="Rectangle 474">
                <a:extLst>
                  <a:ext uri="{FF2B5EF4-FFF2-40B4-BE49-F238E27FC236}">
                    <a16:creationId xmlns:a16="http://schemas.microsoft.com/office/drawing/2014/main" id="{744EDC07-D255-4AFC-97C9-9D438FD84D47}"/>
                  </a:ext>
                </a:extLst>
              </p:cNvPr>
              <p:cNvSpPr>
                <a:spLocks/>
              </p:cNvSpPr>
              <p:nvPr/>
            </p:nvSpPr>
            <p:spPr>
              <a:xfrm>
                <a:off x="4887349" y="1172270"/>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476" name="Rectangle 475">
                <a:extLst>
                  <a:ext uri="{FF2B5EF4-FFF2-40B4-BE49-F238E27FC236}">
                    <a16:creationId xmlns:a16="http://schemas.microsoft.com/office/drawing/2014/main" id="{AC783906-89FC-46A9-9870-12845E9CDC8F}"/>
                  </a:ext>
                </a:extLst>
              </p:cNvPr>
              <p:cNvSpPr>
                <a:spLocks/>
              </p:cNvSpPr>
              <p:nvPr/>
            </p:nvSpPr>
            <p:spPr>
              <a:xfrm>
                <a:off x="4780207" y="1066251"/>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477" name="Rectangle 476">
                <a:extLst>
                  <a:ext uri="{FF2B5EF4-FFF2-40B4-BE49-F238E27FC236}">
                    <a16:creationId xmlns:a16="http://schemas.microsoft.com/office/drawing/2014/main" id="{6B68E02B-F88D-46B0-B627-1BEC6A6D8447}"/>
                  </a:ext>
                </a:extLst>
              </p:cNvPr>
              <p:cNvSpPr>
                <a:spLocks/>
              </p:cNvSpPr>
              <p:nvPr/>
            </p:nvSpPr>
            <p:spPr>
              <a:xfrm>
                <a:off x="4887349" y="1066251"/>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478" name="Rectangle 477">
                <a:extLst>
                  <a:ext uri="{FF2B5EF4-FFF2-40B4-BE49-F238E27FC236}">
                    <a16:creationId xmlns:a16="http://schemas.microsoft.com/office/drawing/2014/main" id="{1709DDE5-5DC0-41C5-A217-52E18200AA33}"/>
                  </a:ext>
                </a:extLst>
              </p:cNvPr>
              <p:cNvSpPr>
                <a:spLocks/>
              </p:cNvSpPr>
              <p:nvPr/>
            </p:nvSpPr>
            <p:spPr>
              <a:xfrm>
                <a:off x="4780207" y="855538"/>
                <a:ext cx="91440" cy="91440"/>
              </a:xfrm>
              <a:prstGeom prst="rect">
                <a:avLst/>
              </a:prstGeom>
              <a:solidFill>
                <a:srgbClr val="78BE2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17" name="Rectangle 516">
                <a:extLst>
                  <a:ext uri="{FF2B5EF4-FFF2-40B4-BE49-F238E27FC236}">
                    <a16:creationId xmlns:a16="http://schemas.microsoft.com/office/drawing/2014/main" id="{6D9674D9-EAD6-4F7D-83B8-C484DF6F0369}"/>
                  </a:ext>
                </a:extLst>
              </p:cNvPr>
              <p:cNvSpPr>
                <a:spLocks/>
              </p:cNvSpPr>
              <p:nvPr/>
            </p:nvSpPr>
            <p:spPr>
              <a:xfrm>
                <a:off x="4887349" y="855538"/>
                <a:ext cx="91440" cy="91440"/>
              </a:xfrm>
              <a:prstGeom prst="rect">
                <a:avLst/>
              </a:prstGeom>
              <a:solidFill>
                <a:srgbClr val="42469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18" name="Rectangle 517">
                <a:extLst>
                  <a:ext uri="{FF2B5EF4-FFF2-40B4-BE49-F238E27FC236}">
                    <a16:creationId xmlns:a16="http://schemas.microsoft.com/office/drawing/2014/main" id="{0C976B18-DD6C-4D41-8CAC-78AACEAA88AF}"/>
                  </a:ext>
                </a:extLst>
              </p:cNvPr>
              <p:cNvSpPr>
                <a:spLocks/>
              </p:cNvSpPr>
              <p:nvPr/>
            </p:nvSpPr>
            <p:spPr>
              <a:xfrm>
                <a:off x="4887349" y="1386501"/>
                <a:ext cx="91440" cy="91440"/>
              </a:xfrm>
              <a:prstGeom prst="rect">
                <a:avLst/>
              </a:prstGeom>
              <a:solidFill>
                <a:srgbClr val="42469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19" name="Rectangle 518">
                <a:extLst>
                  <a:ext uri="{FF2B5EF4-FFF2-40B4-BE49-F238E27FC236}">
                    <a16:creationId xmlns:a16="http://schemas.microsoft.com/office/drawing/2014/main" id="{4D2BD36C-B77D-4667-A89A-2875D07675B1}"/>
                  </a:ext>
                </a:extLst>
              </p:cNvPr>
              <p:cNvSpPr>
                <a:spLocks/>
              </p:cNvSpPr>
              <p:nvPr/>
            </p:nvSpPr>
            <p:spPr>
              <a:xfrm>
                <a:off x="4674090" y="960313"/>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sp>
            <p:nvSpPr>
              <p:cNvPr id="520" name="Rectangle 519">
                <a:extLst>
                  <a:ext uri="{FF2B5EF4-FFF2-40B4-BE49-F238E27FC236}">
                    <a16:creationId xmlns:a16="http://schemas.microsoft.com/office/drawing/2014/main" id="{369C20C2-EDAC-45AB-85E4-BEECA0E05462}"/>
                  </a:ext>
                </a:extLst>
              </p:cNvPr>
              <p:cNvSpPr>
                <a:spLocks/>
              </p:cNvSpPr>
              <p:nvPr/>
            </p:nvSpPr>
            <p:spPr>
              <a:xfrm>
                <a:off x="4674090" y="855538"/>
                <a:ext cx="91440" cy="91440"/>
              </a:xfrm>
              <a:prstGeom prst="rect">
                <a:avLst/>
              </a:prstGeom>
              <a:solidFill>
                <a:srgbClr val="007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chemeClr val="accent6">
                      <a:lumMod val="25000"/>
                    </a:schemeClr>
                  </a:solidFill>
                  <a:latin typeface="Arial"/>
                </a:endParaRPr>
              </a:p>
            </p:txBody>
          </p:sp>
        </p:grpSp>
        <p:sp>
          <p:nvSpPr>
            <p:cNvPr id="468" name="Rectangle 467">
              <a:extLst>
                <a:ext uri="{FF2B5EF4-FFF2-40B4-BE49-F238E27FC236}">
                  <a16:creationId xmlns:a16="http://schemas.microsoft.com/office/drawing/2014/main" id="{1934017B-ACC1-4DFA-8FF7-B5B256231EA4}"/>
                </a:ext>
              </a:extLst>
            </p:cNvPr>
            <p:cNvSpPr>
              <a:spLocks/>
            </p:cNvSpPr>
            <p:nvPr/>
          </p:nvSpPr>
          <p:spPr>
            <a:xfrm>
              <a:off x="3233400" y="2482792"/>
              <a:ext cx="91440" cy="91440"/>
            </a:xfrm>
            <a:prstGeom prst="rect">
              <a:avLst/>
            </a:prstGeom>
            <a:solidFill>
              <a:srgbClr val="78BE2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sp>
          <p:nvSpPr>
            <p:cNvPr id="469" name="Rectangle 468">
              <a:extLst>
                <a:ext uri="{FF2B5EF4-FFF2-40B4-BE49-F238E27FC236}">
                  <a16:creationId xmlns:a16="http://schemas.microsoft.com/office/drawing/2014/main" id="{832A950F-0881-4192-81C5-9F28895AC829}"/>
                </a:ext>
              </a:extLst>
            </p:cNvPr>
            <p:cNvSpPr>
              <a:spLocks/>
            </p:cNvSpPr>
            <p:nvPr/>
          </p:nvSpPr>
          <p:spPr>
            <a:xfrm>
              <a:off x="3345191" y="2482792"/>
              <a:ext cx="91440" cy="91440"/>
            </a:xfrm>
            <a:prstGeom prst="rect">
              <a:avLst/>
            </a:prstGeom>
            <a:solidFill>
              <a:srgbClr val="42469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srgbClr val="FFFFFF"/>
                </a:solidFill>
                <a:latin typeface="Arial"/>
              </a:endParaRPr>
            </a:p>
          </p:txBody>
        </p:sp>
        <p:cxnSp>
          <p:nvCxnSpPr>
            <p:cNvPr id="470" name="Straight Connector 469">
              <a:extLst>
                <a:ext uri="{FF2B5EF4-FFF2-40B4-BE49-F238E27FC236}">
                  <a16:creationId xmlns:a16="http://schemas.microsoft.com/office/drawing/2014/main" id="{0FB9FB4E-D6D3-42A4-9CD6-F2DAA6A9FA2A}"/>
                </a:ext>
              </a:extLst>
            </p:cNvPr>
            <p:cNvCxnSpPr>
              <a:cxnSpLocks/>
            </p:cNvCxnSpPr>
            <p:nvPr/>
          </p:nvCxnSpPr>
          <p:spPr>
            <a:xfrm>
              <a:off x="2085392" y="2896532"/>
              <a:ext cx="467363" cy="0"/>
            </a:xfrm>
            <a:prstGeom prst="line">
              <a:avLst/>
            </a:prstGeom>
            <a:ln>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CB7BE099-5E70-43DA-9421-320FF598DCCA}"/>
                </a:ext>
              </a:extLst>
            </p:cNvPr>
            <p:cNvCxnSpPr>
              <a:cxnSpLocks/>
            </p:cNvCxnSpPr>
            <p:nvPr/>
          </p:nvCxnSpPr>
          <p:spPr>
            <a:xfrm flipH="1">
              <a:off x="2788317" y="2725919"/>
              <a:ext cx="277936" cy="0"/>
            </a:xfrm>
            <a:prstGeom prst="line">
              <a:avLst/>
            </a:prstGeom>
            <a:ln>
              <a:solidFill>
                <a:schemeClr val="accent6">
                  <a:lumMod val="50000"/>
                </a:schemeClr>
              </a:solidFill>
            </a:ln>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440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194161-EE0D-44BF-BE30-A1B9E93CB2DD}"/>
              </a:ext>
            </a:extLst>
          </p:cNvPr>
          <p:cNvSpPr>
            <a:spLocks noGrp="1"/>
          </p:cNvSpPr>
          <p:nvPr>
            <p:ph type="title"/>
          </p:nvPr>
        </p:nvSpPr>
        <p:spPr/>
        <p:txBody>
          <a:bodyPr/>
          <a:lstStyle/>
          <a:p>
            <a:r>
              <a:rPr lang="en-US"/>
              <a:t>Partner for tomorrow’s electronic systems</a:t>
            </a:r>
          </a:p>
        </p:txBody>
      </p:sp>
      <p:grpSp>
        <p:nvGrpSpPr>
          <p:cNvPr id="6" name="Group 5">
            <a:extLst>
              <a:ext uri="{FF2B5EF4-FFF2-40B4-BE49-F238E27FC236}">
                <a16:creationId xmlns:a16="http://schemas.microsoft.com/office/drawing/2014/main" id="{B39F6D9F-2C6C-40E1-AB3F-3CA1B3C8CAE4}"/>
              </a:ext>
            </a:extLst>
          </p:cNvPr>
          <p:cNvGrpSpPr/>
          <p:nvPr/>
        </p:nvGrpSpPr>
        <p:grpSpPr>
          <a:xfrm>
            <a:off x="550803" y="864724"/>
            <a:ext cx="2652278" cy="1097023"/>
            <a:chOff x="521078" y="783375"/>
            <a:chExt cx="2720694" cy="1178372"/>
          </a:xfrm>
        </p:grpSpPr>
        <p:sp>
          <p:nvSpPr>
            <p:cNvPr id="59" name="Rectangle: Rounded Corners 58">
              <a:extLst>
                <a:ext uri="{FF2B5EF4-FFF2-40B4-BE49-F238E27FC236}">
                  <a16:creationId xmlns:a16="http://schemas.microsoft.com/office/drawing/2014/main" id="{42B8DA43-0F94-4387-8668-F8C32CD89CE2}"/>
                </a:ext>
              </a:extLst>
            </p:cNvPr>
            <p:cNvSpPr/>
            <p:nvPr/>
          </p:nvSpPr>
          <p:spPr>
            <a:xfrm>
              <a:off x="523031" y="785931"/>
              <a:ext cx="2711236" cy="1175816"/>
            </a:xfrm>
            <a:prstGeom prst="roundRect">
              <a:avLst/>
            </a:prstGeom>
            <a:solidFill>
              <a:schemeClr val="bg1">
                <a:lumMod val="95000"/>
              </a:schemeClr>
            </a:solidFill>
            <a:ln w="12700">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An industrial technology manufacturing company empowering a sustainable, connected, and safer world</a:t>
              </a:r>
            </a:p>
          </p:txBody>
        </p:sp>
        <p:sp>
          <p:nvSpPr>
            <p:cNvPr id="60" name="Rectangle: Top Corners Rounded 59">
              <a:extLst>
                <a:ext uri="{FF2B5EF4-FFF2-40B4-BE49-F238E27FC236}">
                  <a16:creationId xmlns:a16="http://schemas.microsoft.com/office/drawing/2014/main" id="{BB48A6EF-9DF3-4697-88C9-6C2287FB4AA6}"/>
                </a:ext>
              </a:extLst>
            </p:cNvPr>
            <p:cNvSpPr/>
            <p:nvPr/>
          </p:nvSpPr>
          <p:spPr>
            <a:xfrm>
              <a:off x="521078" y="783375"/>
              <a:ext cx="2720694" cy="335172"/>
            </a:xfrm>
            <a:prstGeom prst="round2SameRect">
              <a:avLst>
                <a:gd name="adj1" fmla="val 50000"/>
                <a:gd name="adj2" fmla="val 0"/>
              </a:avLst>
            </a:prstGeom>
            <a:gradFill>
              <a:gsLst>
                <a:gs pos="0">
                  <a:srgbClr val="00B050"/>
                </a:gs>
                <a:gs pos="100000">
                  <a:srgbClr val="005828"/>
                </a:gs>
                <a:gs pos="51000">
                  <a:srgbClr val="007E3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BROAD</a:t>
              </a:r>
            </a:p>
            <a:p>
              <a:pPr algn="ctr"/>
              <a:r>
                <a:rPr lang="en-US" sz="1100" b="1">
                  <a:solidFill>
                    <a:schemeClr val="bg1"/>
                  </a:solidFill>
                  <a:latin typeface="Arial Black" panose="020B0A04020102020204" pitchFamily="34" charset="0"/>
                </a:rPr>
                <a:t>PRODUCT PORTFOLIO</a:t>
              </a:r>
            </a:p>
          </p:txBody>
        </p:sp>
      </p:grpSp>
      <p:grpSp>
        <p:nvGrpSpPr>
          <p:cNvPr id="7" name="Group 6">
            <a:extLst>
              <a:ext uri="{FF2B5EF4-FFF2-40B4-BE49-F238E27FC236}">
                <a16:creationId xmlns:a16="http://schemas.microsoft.com/office/drawing/2014/main" id="{B85042BE-B146-42A6-89FA-C8F92267B525}"/>
              </a:ext>
            </a:extLst>
          </p:cNvPr>
          <p:cNvGrpSpPr/>
          <p:nvPr/>
        </p:nvGrpSpPr>
        <p:grpSpPr>
          <a:xfrm>
            <a:off x="550325" y="2192707"/>
            <a:ext cx="2652757" cy="1096283"/>
            <a:chOff x="520588" y="2088035"/>
            <a:chExt cx="2721183" cy="1177578"/>
          </a:xfrm>
        </p:grpSpPr>
        <p:sp>
          <p:nvSpPr>
            <p:cNvPr id="57" name="Rectangle: Rounded Corners 56">
              <a:extLst>
                <a:ext uri="{FF2B5EF4-FFF2-40B4-BE49-F238E27FC236}">
                  <a16:creationId xmlns:a16="http://schemas.microsoft.com/office/drawing/2014/main" id="{217D5D17-E9CA-4A82-87B5-3340D9C8DFB7}"/>
                </a:ext>
              </a:extLst>
            </p:cNvPr>
            <p:cNvSpPr/>
            <p:nvPr/>
          </p:nvSpPr>
          <p:spPr>
            <a:xfrm>
              <a:off x="523031" y="2089797"/>
              <a:ext cx="2711236" cy="1175816"/>
            </a:xfrm>
            <a:prstGeom prst="roundRect">
              <a:avLst/>
            </a:prstGeom>
            <a:solidFill>
              <a:schemeClr val="bg1">
                <a:lumMod val="95000"/>
              </a:schemeClr>
            </a:solidFill>
            <a:ln w="12700">
              <a:solidFill>
                <a:srgbClr val="615E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Our engineers partner directly with customers to help speed up product design and meet their unique needs</a:t>
              </a:r>
            </a:p>
          </p:txBody>
        </p:sp>
        <p:sp>
          <p:nvSpPr>
            <p:cNvPr id="58" name="Rectangle: Top Corners Rounded 57">
              <a:extLst>
                <a:ext uri="{FF2B5EF4-FFF2-40B4-BE49-F238E27FC236}">
                  <a16:creationId xmlns:a16="http://schemas.microsoft.com/office/drawing/2014/main" id="{50BD5125-B586-4F25-B189-CF599633260D}"/>
                </a:ext>
              </a:extLst>
            </p:cNvPr>
            <p:cNvSpPr/>
            <p:nvPr/>
          </p:nvSpPr>
          <p:spPr>
            <a:xfrm>
              <a:off x="520588" y="2088035"/>
              <a:ext cx="2721183" cy="335172"/>
            </a:xfrm>
            <a:prstGeom prst="round2SameRect">
              <a:avLst>
                <a:gd name="adj1" fmla="val 50000"/>
                <a:gd name="adj2" fmla="val 0"/>
              </a:avLst>
            </a:prstGeom>
            <a:gradFill>
              <a:gsLst>
                <a:gs pos="0">
                  <a:schemeClr val="accent4">
                    <a:lumMod val="60000"/>
                    <a:lumOff val="40000"/>
                  </a:schemeClr>
                </a:gs>
                <a:gs pos="100000">
                  <a:srgbClr val="002060"/>
                </a:gs>
                <a:gs pos="48000">
                  <a:srgbClr val="615E9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APPLICATION</a:t>
              </a:r>
            </a:p>
            <a:p>
              <a:pPr algn="ctr"/>
              <a:r>
                <a:rPr lang="en-US" sz="1100" b="1">
                  <a:solidFill>
                    <a:schemeClr val="bg1"/>
                  </a:solidFill>
                  <a:latin typeface="Arial Black" panose="020B0A04020102020204" pitchFamily="34" charset="0"/>
                </a:rPr>
                <a:t>EXPERTISE</a:t>
              </a:r>
            </a:p>
          </p:txBody>
        </p:sp>
      </p:grpSp>
      <p:grpSp>
        <p:nvGrpSpPr>
          <p:cNvPr id="11" name="Group 10">
            <a:extLst>
              <a:ext uri="{FF2B5EF4-FFF2-40B4-BE49-F238E27FC236}">
                <a16:creationId xmlns:a16="http://schemas.microsoft.com/office/drawing/2014/main" id="{B3F4779B-E42A-4DCE-AC15-6879BBBA26A9}"/>
              </a:ext>
            </a:extLst>
          </p:cNvPr>
          <p:cNvGrpSpPr/>
          <p:nvPr/>
        </p:nvGrpSpPr>
        <p:grpSpPr>
          <a:xfrm>
            <a:off x="548035" y="3521593"/>
            <a:ext cx="2652757" cy="1102521"/>
            <a:chOff x="5981914" y="3385200"/>
            <a:chExt cx="2721183" cy="1184276"/>
          </a:xfrm>
        </p:grpSpPr>
        <p:sp>
          <p:nvSpPr>
            <p:cNvPr id="49" name="Rectangle: Rounded Corners 48">
              <a:extLst>
                <a:ext uri="{FF2B5EF4-FFF2-40B4-BE49-F238E27FC236}">
                  <a16:creationId xmlns:a16="http://schemas.microsoft.com/office/drawing/2014/main" id="{E6F041BF-4876-453F-AB28-EDBEA4BFEAAC}"/>
                </a:ext>
              </a:extLst>
            </p:cNvPr>
            <p:cNvSpPr/>
            <p:nvPr/>
          </p:nvSpPr>
          <p:spPr>
            <a:xfrm>
              <a:off x="5986706" y="3393661"/>
              <a:ext cx="2711235" cy="1175815"/>
            </a:xfrm>
            <a:prstGeom prst="roundRect">
              <a:avLst/>
            </a:prstGeom>
            <a:solidFill>
              <a:schemeClr val="bg1">
                <a:lumMod val="95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Our global customer service team is with you to anticipate your needs and ensure a seamless experience</a:t>
              </a:r>
            </a:p>
          </p:txBody>
        </p:sp>
        <p:sp>
          <p:nvSpPr>
            <p:cNvPr id="50" name="Rectangle: Top Corners Rounded 49">
              <a:extLst>
                <a:ext uri="{FF2B5EF4-FFF2-40B4-BE49-F238E27FC236}">
                  <a16:creationId xmlns:a16="http://schemas.microsoft.com/office/drawing/2014/main" id="{F05D0D56-7F32-494C-994C-8B4F66A46BEE}"/>
                </a:ext>
              </a:extLst>
            </p:cNvPr>
            <p:cNvSpPr/>
            <p:nvPr/>
          </p:nvSpPr>
          <p:spPr>
            <a:xfrm>
              <a:off x="5981914" y="3385200"/>
              <a:ext cx="2721183" cy="335173"/>
            </a:xfrm>
            <a:prstGeom prst="round2SameRect">
              <a:avLst>
                <a:gd name="adj1" fmla="val 50000"/>
                <a:gd name="adj2" fmla="val 0"/>
              </a:avLst>
            </a:prstGeom>
            <a:gradFill>
              <a:gsLst>
                <a:gs pos="0">
                  <a:schemeClr val="bg1">
                    <a:lumMod val="65000"/>
                  </a:schemeClr>
                </a:gs>
                <a:gs pos="100000">
                  <a:schemeClr val="tx1">
                    <a:lumMod val="65000"/>
                    <a:lumOff val="35000"/>
                  </a:schemeClr>
                </a:gs>
                <a:gs pos="48000">
                  <a:schemeClr val="tx1">
                    <a:lumMod val="50000"/>
                    <a:lumOff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GLOBAL</a:t>
              </a:r>
            </a:p>
            <a:p>
              <a:pPr algn="ctr"/>
              <a:r>
                <a:rPr lang="en-US" sz="1100" b="1">
                  <a:solidFill>
                    <a:schemeClr val="bg1"/>
                  </a:solidFill>
                  <a:latin typeface="Arial Black" panose="020B0A04020102020204" pitchFamily="34" charset="0"/>
                </a:rPr>
                <a:t>CUSTOMER SERVICE</a:t>
              </a:r>
            </a:p>
          </p:txBody>
        </p:sp>
      </p:grpSp>
      <p:cxnSp>
        <p:nvCxnSpPr>
          <p:cNvPr id="12" name="Straight Connector 11">
            <a:extLst>
              <a:ext uri="{FF2B5EF4-FFF2-40B4-BE49-F238E27FC236}">
                <a16:creationId xmlns:a16="http://schemas.microsoft.com/office/drawing/2014/main" id="{2EAA5F58-8A1E-4766-9EE6-9844168EED24}"/>
              </a:ext>
            </a:extLst>
          </p:cNvPr>
          <p:cNvCxnSpPr>
            <a:cxnSpLocks/>
          </p:cNvCxnSpPr>
          <p:nvPr/>
        </p:nvCxnSpPr>
        <p:spPr>
          <a:xfrm flipV="1">
            <a:off x="3999774" y="1401724"/>
            <a:ext cx="0" cy="5473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10EA9C-8E5E-4464-89B7-D13160BE6F2B}"/>
              </a:ext>
            </a:extLst>
          </p:cNvPr>
          <p:cNvCxnSpPr>
            <a:cxnSpLocks/>
          </p:cNvCxnSpPr>
          <p:nvPr/>
        </p:nvCxnSpPr>
        <p:spPr>
          <a:xfrm>
            <a:off x="3195767" y="2701413"/>
            <a:ext cx="40359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CA4572-6C23-473C-9256-D6F5F8B26772}"/>
              </a:ext>
            </a:extLst>
          </p:cNvPr>
          <p:cNvCxnSpPr>
            <a:cxnSpLocks/>
          </p:cNvCxnSpPr>
          <p:nvPr/>
        </p:nvCxnSpPr>
        <p:spPr>
          <a:xfrm flipV="1">
            <a:off x="4033819" y="3487535"/>
            <a:ext cx="0" cy="61680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9A04E1-06EC-4A55-A307-F28E9D1F8F18}"/>
              </a:ext>
            </a:extLst>
          </p:cNvPr>
          <p:cNvCxnSpPr>
            <a:cxnSpLocks/>
          </p:cNvCxnSpPr>
          <p:nvPr/>
        </p:nvCxnSpPr>
        <p:spPr>
          <a:xfrm>
            <a:off x="5576801" y="2777818"/>
            <a:ext cx="43490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606783-1D8A-4CE1-A327-BDD0A9F47FAB}"/>
              </a:ext>
            </a:extLst>
          </p:cNvPr>
          <p:cNvCxnSpPr>
            <a:cxnSpLocks/>
          </p:cNvCxnSpPr>
          <p:nvPr/>
        </p:nvCxnSpPr>
        <p:spPr>
          <a:xfrm>
            <a:off x="5131621" y="1414424"/>
            <a:ext cx="88008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0EEA7E-A90C-4018-B7B4-6834EEBFF715}"/>
              </a:ext>
            </a:extLst>
          </p:cNvPr>
          <p:cNvCxnSpPr>
            <a:cxnSpLocks/>
          </p:cNvCxnSpPr>
          <p:nvPr/>
        </p:nvCxnSpPr>
        <p:spPr>
          <a:xfrm flipV="1">
            <a:off x="5137482" y="1401724"/>
            <a:ext cx="0" cy="5473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7DFD5F-57B0-40F9-85FB-14A07E9D5C28}"/>
              </a:ext>
            </a:extLst>
          </p:cNvPr>
          <p:cNvCxnSpPr>
            <a:cxnSpLocks/>
          </p:cNvCxnSpPr>
          <p:nvPr/>
        </p:nvCxnSpPr>
        <p:spPr>
          <a:xfrm>
            <a:off x="5162883" y="4091639"/>
            <a:ext cx="84882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1BDBE9-950D-4669-854D-B7C745EE45EF}"/>
              </a:ext>
            </a:extLst>
          </p:cNvPr>
          <p:cNvCxnSpPr>
            <a:cxnSpLocks/>
          </p:cNvCxnSpPr>
          <p:nvPr/>
        </p:nvCxnSpPr>
        <p:spPr>
          <a:xfrm>
            <a:off x="3192754" y="1414424"/>
            <a:ext cx="810195"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A92377-2227-4DD5-8D68-6BEBBEB87F41}"/>
              </a:ext>
            </a:extLst>
          </p:cNvPr>
          <p:cNvCxnSpPr>
            <a:cxnSpLocks/>
          </p:cNvCxnSpPr>
          <p:nvPr/>
        </p:nvCxnSpPr>
        <p:spPr>
          <a:xfrm>
            <a:off x="3187858" y="4091639"/>
            <a:ext cx="84882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C52E6C-DD61-4939-8770-E1400958E1E0}"/>
              </a:ext>
            </a:extLst>
          </p:cNvPr>
          <p:cNvCxnSpPr>
            <a:cxnSpLocks/>
          </p:cNvCxnSpPr>
          <p:nvPr/>
        </p:nvCxnSpPr>
        <p:spPr>
          <a:xfrm flipV="1">
            <a:off x="5169233" y="3484265"/>
            <a:ext cx="0" cy="6137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CA9AA7A6-82C2-4D34-BC3F-1B55C21A5C71}"/>
              </a:ext>
            </a:extLst>
          </p:cNvPr>
          <p:cNvGrpSpPr/>
          <p:nvPr/>
        </p:nvGrpSpPr>
        <p:grpSpPr>
          <a:xfrm>
            <a:off x="6019026" y="864725"/>
            <a:ext cx="2650376" cy="1097022"/>
            <a:chOff x="523031" y="783376"/>
            <a:chExt cx="2718741" cy="1178371"/>
          </a:xfrm>
        </p:grpSpPr>
        <p:sp>
          <p:nvSpPr>
            <p:cNvPr id="72" name="Rectangle: Rounded Corners 71">
              <a:extLst>
                <a:ext uri="{FF2B5EF4-FFF2-40B4-BE49-F238E27FC236}">
                  <a16:creationId xmlns:a16="http://schemas.microsoft.com/office/drawing/2014/main" id="{C0F80CD0-93B2-494D-95E5-4670C3F22329}"/>
                </a:ext>
              </a:extLst>
            </p:cNvPr>
            <p:cNvSpPr/>
            <p:nvPr/>
          </p:nvSpPr>
          <p:spPr>
            <a:xfrm>
              <a:off x="523031" y="785931"/>
              <a:ext cx="2711236" cy="1175816"/>
            </a:xfrm>
            <a:prstGeom prst="roundRect">
              <a:avLst/>
            </a:prstGeom>
            <a:solidFill>
              <a:schemeClr val="bg1">
                <a:lumMod val="95000"/>
              </a:schemeClr>
            </a:solidFill>
            <a:ln w="12700">
              <a:solidFill>
                <a:srgbClr val="007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To help customers in the design process to account for requirements set by global regulatory authorities</a:t>
              </a:r>
            </a:p>
          </p:txBody>
        </p:sp>
        <p:sp>
          <p:nvSpPr>
            <p:cNvPr id="73" name="Rectangle: Top Corners Rounded 72">
              <a:extLst>
                <a:ext uri="{FF2B5EF4-FFF2-40B4-BE49-F238E27FC236}">
                  <a16:creationId xmlns:a16="http://schemas.microsoft.com/office/drawing/2014/main" id="{D42FC25B-1A03-4E11-9180-45A15947EACE}"/>
                </a:ext>
              </a:extLst>
            </p:cNvPr>
            <p:cNvSpPr/>
            <p:nvPr/>
          </p:nvSpPr>
          <p:spPr>
            <a:xfrm>
              <a:off x="523031" y="783376"/>
              <a:ext cx="2718741" cy="335172"/>
            </a:xfrm>
            <a:prstGeom prst="round2SameRect">
              <a:avLst>
                <a:gd name="adj1" fmla="val 50000"/>
                <a:gd name="adj2" fmla="val 0"/>
              </a:avLst>
            </a:prstGeom>
            <a:gradFill>
              <a:gsLst>
                <a:gs pos="0">
                  <a:srgbClr val="00B050"/>
                </a:gs>
                <a:gs pos="100000">
                  <a:srgbClr val="005828"/>
                </a:gs>
                <a:gs pos="51000">
                  <a:srgbClr val="007E3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COMPLIANCE AND</a:t>
              </a:r>
            </a:p>
            <a:p>
              <a:pPr algn="ctr"/>
              <a:r>
                <a:rPr lang="en-US" sz="1100" b="1">
                  <a:solidFill>
                    <a:schemeClr val="bg1"/>
                  </a:solidFill>
                  <a:latin typeface="Arial Black" panose="020B0A04020102020204" pitchFamily="34" charset="0"/>
                </a:rPr>
                <a:t>REGULATORY EXPERTISE</a:t>
              </a:r>
            </a:p>
          </p:txBody>
        </p:sp>
      </p:grpSp>
      <p:grpSp>
        <p:nvGrpSpPr>
          <p:cNvPr id="74" name="Group 73">
            <a:extLst>
              <a:ext uri="{FF2B5EF4-FFF2-40B4-BE49-F238E27FC236}">
                <a16:creationId xmlns:a16="http://schemas.microsoft.com/office/drawing/2014/main" id="{DB8B4BA9-D2FA-4AE8-B5FC-ADE26C8D41C7}"/>
              </a:ext>
            </a:extLst>
          </p:cNvPr>
          <p:cNvGrpSpPr/>
          <p:nvPr/>
        </p:nvGrpSpPr>
        <p:grpSpPr>
          <a:xfrm>
            <a:off x="6011710" y="2190325"/>
            <a:ext cx="2657692" cy="1098664"/>
            <a:chOff x="515526" y="2085477"/>
            <a:chExt cx="2726246" cy="1180136"/>
          </a:xfrm>
        </p:grpSpPr>
        <p:sp>
          <p:nvSpPr>
            <p:cNvPr id="75" name="Rectangle: Rounded Corners 74">
              <a:extLst>
                <a:ext uri="{FF2B5EF4-FFF2-40B4-BE49-F238E27FC236}">
                  <a16:creationId xmlns:a16="http://schemas.microsoft.com/office/drawing/2014/main" id="{4818C968-D7EE-43E3-A913-12BE827E051D}"/>
                </a:ext>
              </a:extLst>
            </p:cNvPr>
            <p:cNvSpPr/>
            <p:nvPr/>
          </p:nvSpPr>
          <p:spPr>
            <a:xfrm>
              <a:off x="523031" y="2089797"/>
              <a:ext cx="2711236" cy="1175816"/>
            </a:xfrm>
            <a:prstGeom prst="roundRect">
              <a:avLst/>
            </a:prstGeom>
            <a:solidFill>
              <a:schemeClr val="bg1">
                <a:lumMod val="95000"/>
              </a:schemeClr>
            </a:solidFill>
            <a:ln w="12700">
              <a:solidFill>
                <a:srgbClr val="615E9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To help customers get products to market faster, we offer certification testing for global regulatory standards</a:t>
              </a:r>
            </a:p>
          </p:txBody>
        </p:sp>
        <p:sp>
          <p:nvSpPr>
            <p:cNvPr id="76" name="Rectangle: Top Corners Rounded 75">
              <a:extLst>
                <a:ext uri="{FF2B5EF4-FFF2-40B4-BE49-F238E27FC236}">
                  <a16:creationId xmlns:a16="http://schemas.microsoft.com/office/drawing/2014/main" id="{E98A5DA9-B08F-4FD0-8E07-E88667E637E4}"/>
                </a:ext>
              </a:extLst>
            </p:cNvPr>
            <p:cNvSpPr/>
            <p:nvPr/>
          </p:nvSpPr>
          <p:spPr>
            <a:xfrm>
              <a:off x="515526" y="2085477"/>
              <a:ext cx="2726246" cy="335172"/>
            </a:xfrm>
            <a:prstGeom prst="round2SameRect">
              <a:avLst>
                <a:gd name="adj1" fmla="val 50000"/>
                <a:gd name="adj2" fmla="val 0"/>
              </a:avLst>
            </a:prstGeom>
            <a:gradFill>
              <a:gsLst>
                <a:gs pos="0">
                  <a:schemeClr val="accent4">
                    <a:lumMod val="60000"/>
                    <a:lumOff val="40000"/>
                  </a:schemeClr>
                </a:gs>
                <a:gs pos="100000">
                  <a:srgbClr val="002060"/>
                </a:gs>
                <a:gs pos="48000">
                  <a:srgbClr val="615E9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TESTING</a:t>
              </a:r>
            </a:p>
            <a:p>
              <a:pPr algn="ctr"/>
              <a:r>
                <a:rPr lang="en-US" sz="1100" b="1">
                  <a:solidFill>
                    <a:schemeClr val="bg1"/>
                  </a:solidFill>
                  <a:latin typeface="Arial Black" panose="020B0A04020102020204" pitchFamily="34" charset="0"/>
                </a:rPr>
                <a:t>CAPABILITIES</a:t>
              </a:r>
            </a:p>
          </p:txBody>
        </p:sp>
      </p:grpSp>
      <p:grpSp>
        <p:nvGrpSpPr>
          <p:cNvPr id="77" name="Group 76">
            <a:extLst>
              <a:ext uri="{FF2B5EF4-FFF2-40B4-BE49-F238E27FC236}">
                <a16:creationId xmlns:a16="http://schemas.microsoft.com/office/drawing/2014/main" id="{552502C1-FFFF-4D35-80CB-652732342439}"/>
              </a:ext>
            </a:extLst>
          </p:cNvPr>
          <p:cNvGrpSpPr/>
          <p:nvPr/>
        </p:nvGrpSpPr>
        <p:grpSpPr>
          <a:xfrm>
            <a:off x="6014354" y="3521593"/>
            <a:ext cx="2655048" cy="1102521"/>
            <a:chOff x="5981914" y="3385200"/>
            <a:chExt cx="2723533" cy="1184276"/>
          </a:xfrm>
        </p:grpSpPr>
        <p:sp>
          <p:nvSpPr>
            <p:cNvPr id="78" name="Rectangle: Rounded Corners 77">
              <a:extLst>
                <a:ext uri="{FF2B5EF4-FFF2-40B4-BE49-F238E27FC236}">
                  <a16:creationId xmlns:a16="http://schemas.microsoft.com/office/drawing/2014/main" id="{6B0AF4E3-B60A-462D-B1C1-9C30D0C016F6}"/>
                </a:ext>
              </a:extLst>
            </p:cNvPr>
            <p:cNvSpPr/>
            <p:nvPr/>
          </p:nvSpPr>
          <p:spPr>
            <a:xfrm>
              <a:off x="5986706" y="3393661"/>
              <a:ext cx="2711235" cy="1175815"/>
            </a:xfrm>
            <a:prstGeom prst="roundRect">
              <a:avLst/>
            </a:prstGeom>
            <a:solidFill>
              <a:schemeClr val="bg1">
                <a:lumMod val="95000"/>
              </a:schemeClr>
            </a:solidFill>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spcBef>
                  <a:spcPts val="1000"/>
                </a:spcBef>
                <a:buClr>
                  <a:srgbClr val="107952"/>
                </a:buClr>
                <a:defRPr/>
              </a:pPr>
              <a:endParaRPr lang="en-US" sz="1100">
                <a:solidFill>
                  <a:srgbClr val="000000"/>
                </a:solidFill>
                <a:latin typeface="Arial" pitchFamily="34" charset="0"/>
                <a:ea typeface="ＭＳ Ｐゴシック" charset="-128"/>
                <a:cs typeface="Arial" pitchFamily="34" charset="0"/>
              </a:endParaRPr>
            </a:p>
            <a:p>
              <a:pPr lvl="0">
                <a:spcBef>
                  <a:spcPts val="1000"/>
                </a:spcBef>
                <a:buClr>
                  <a:srgbClr val="107952"/>
                </a:buClr>
                <a:defRPr/>
              </a:pPr>
              <a:r>
                <a:rPr lang="en-US" sz="1100">
                  <a:solidFill>
                    <a:srgbClr val="000000"/>
                  </a:solidFill>
                  <a:latin typeface="Arial" pitchFamily="34" charset="0"/>
                  <a:ea typeface="ＭＳ Ｐゴシック" charset="-128"/>
                  <a:cs typeface="Arial" pitchFamily="34" charset="0"/>
                </a:rPr>
                <a:t>High-volume manufacturing that is committed to the highest quality standards</a:t>
              </a:r>
            </a:p>
          </p:txBody>
        </p:sp>
        <p:sp>
          <p:nvSpPr>
            <p:cNvPr id="79" name="Rectangle: Top Corners Rounded 78">
              <a:extLst>
                <a:ext uri="{FF2B5EF4-FFF2-40B4-BE49-F238E27FC236}">
                  <a16:creationId xmlns:a16="http://schemas.microsoft.com/office/drawing/2014/main" id="{D5AF0262-39F5-42D9-9725-4A4C048FDCFC}"/>
                </a:ext>
              </a:extLst>
            </p:cNvPr>
            <p:cNvSpPr/>
            <p:nvPr/>
          </p:nvSpPr>
          <p:spPr>
            <a:xfrm>
              <a:off x="5981914" y="3385200"/>
              <a:ext cx="2723533" cy="335173"/>
            </a:xfrm>
            <a:prstGeom prst="round2SameRect">
              <a:avLst>
                <a:gd name="adj1" fmla="val 50000"/>
                <a:gd name="adj2" fmla="val 0"/>
              </a:avLst>
            </a:prstGeom>
            <a:gradFill>
              <a:gsLst>
                <a:gs pos="0">
                  <a:schemeClr val="bg1">
                    <a:lumMod val="65000"/>
                  </a:schemeClr>
                </a:gs>
                <a:gs pos="100000">
                  <a:schemeClr val="tx1">
                    <a:lumMod val="65000"/>
                    <a:lumOff val="35000"/>
                  </a:schemeClr>
                </a:gs>
                <a:gs pos="48000">
                  <a:schemeClr val="tx1">
                    <a:lumMod val="50000"/>
                    <a:lumOff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100" b="1">
                  <a:solidFill>
                    <a:schemeClr val="bg1"/>
                  </a:solidFill>
                  <a:latin typeface="Arial Black" panose="020B0A04020102020204" pitchFamily="34" charset="0"/>
                </a:rPr>
                <a:t>GLOBAL</a:t>
              </a:r>
            </a:p>
            <a:p>
              <a:pPr algn="ctr"/>
              <a:r>
                <a:rPr lang="en-US" sz="1100" b="1">
                  <a:solidFill>
                    <a:schemeClr val="bg1"/>
                  </a:solidFill>
                  <a:latin typeface="Arial Black" panose="020B0A04020102020204" pitchFamily="34" charset="0"/>
                </a:rPr>
                <a:t>MANUFACTURING</a:t>
              </a:r>
            </a:p>
          </p:txBody>
        </p:sp>
      </p:grpSp>
      <p:pic>
        <p:nvPicPr>
          <p:cNvPr id="32" name="Picture 31">
            <a:extLst>
              <a:ext uri="{FF2B5EF4-FFF2-40B4-BE49-F238E27FC236}">
                <a16:creationId xmlns:a16="http://schemas.microsoft.com/office/drawing/2014/main" id="{E4EB720F-1CE6-4346-8A34-E47EB874778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3704743" y="2127661"/>
            <a:ext cx="1839899" cy="1108997"/>
          </a:xfrm>
          <a:prstGeom prst="rect">
            <a:avLst/>
          </a:prstGeom>
        </p:spPr>
      </p:pic>
      <p:pic>
        <p:nvPicPr>
          <p:cNvPr id="5" name="Picture 4">
            <a:extLst>
              <a:ext uri="{FF2B5EF4-FFF2-40B4-BE49-F238E27FC236}">
                <a16:creationId xmlns:a16="http://schemas.microsoft.com/office/drawing/2014/main" id="{D5B9818F-0613-0544-BB62-2AE917595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100" y="1314450"/>
            <a:ext cx="2463800" cy="2514600"/>
          </a:xfrm>
          <a:prstGeom prst="rect">
            <a:avLst/>
          </a:prstGeom>
        </p:spPr>
      </p:pic>
    </p:spTree>
    <p:extLst>
      <p:ext uri="{BB962C8B-B14F-4D97-AF65-F5344CB8AC3E}">
        <p14:creationId xmlns:p14="http://schemas.microsoft.com/office/powerpoint/2010/main" val="174106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85EFB-01BF-4741-8DB1-8B6DC3CD0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986824"/>
            <a:ext cx="2895600" cy="927100"/>
          </a:xfrm>
          <a:prstGeom prst="rect">
            <a:avLst/>
          </a:prstGeom>
        </p:spPr>
      </p:pic>
      <p:sp>
        <p:nvSpPr>
          <p:cNvPr id="5" name="Content Placeholder 2">
            <a:extLst>
              <a:ext uri="{FF2B5EF4-FFF2-40B4-BE49-F238E27FC236}">
                <a16:creationId xmlns:a16="http://schemas.microsoft.com/office/drawing/2014/main" id="{39417A54-CA41-48FE-8433-71E685C20DCC}"/>
              </a:ext>
            </a:extLst>
          </p:cNvPr>
          <p:cNvSpPr txBox="1">
            <a:spLocks/>
          </p:cNvSpPr>
          <p:nvPr/>
        </p:nvSpPr>
        <p:spPr>
          <a:xfrm>
            <a:off x="472190" y="3491867"/>
            <a:ext cx="8229600" cy="746797"/>
          </a:xfrm>
          <a:prstGeom prst="rect">
            <a:avLst/>
          </a:prstGeom>
        </p:spPr>
        <p:txBody>
          <a:bodyPr>
            <a:noAutofit/>
          </a:bodyPr>
          <a:lst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0"/>
              </a:spcBef>
              <a:buNone/>
            </a:pPr>
            <a:r>
              <a:rPr lang="en-US" sz="1600">
                <a:solidFill>
                  <a:srgbClr val="77787B"/>
                </a:solidFill>
              </a:rPr>
              <a:t>Littelfuse.com</a:t>
            </a:r>
          </a:p>
        </p:txBody>
      </p:sp>
      <p:sp>
        <p:nvSpPr>
          <p:cNvPr id="6" name="Rectangle 5">
            <a:extLst>
              <a:ext uri="{FF2B5EF4-FFF2-40B4-BE49-F238E27FC236}">
                <a16:creationId xmlns:a16="http://schemas.microsoft.com/office/drawing/2014/main" id="{D2F3A59B-5AC0-4159-8A54-39CA9B7AEB3D}"/>
              </a:ext>
            </a:extLst>
          </p:cNvPr>
          <p:cNvSpPr/>
          <p:nvPr/>
        </p:nvSpPr>
        <p:spPr>
          <a:xfrm>
            <a:off x="292308" y="674557"/>
            <a:ext cx="8589364" cy="32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EB4528-03BC-4E90-9B6C-1115201054FB}"/>
              </a:ext>
            </a:extLst>
          </p:cNvPr>
          <p:cNvSpPr/>
          <p:nvPr/>
        </p:nvSpPr>
        <p:spPr>
          <a:xfrm>
            <a:off x="292308" y="4616970"/>
            <a:ext cx="8589364" cy="52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CF27C-6EFE-4ADA-A5ED-D669C6AB5394}"/>
              </a:ext>
            </a:extLst>
          </p:cNvPr>
          <p:cNvSpPr txBox="1"/>
          <p:nvPr/>
        </p:nvSpPr>
        <p:spPr>
          <a:xfrm>
            <a:off x="457200" y="3965986"/>
            <a:ext cx="8229600" cy="996846"/>
          </a:xfrm>
          <a:prstGeom prst="rect">
            <a:avLst/>
          </a:prstGeom>
          <a:noFill/>
        </p:spPr>
        <p:txBody>
          <a:bodyPr wrap="square" rtlCol="0">
            <a:noAutofit/>
          </a:bodyPr>
          <a:lstStyle/>
          <a:p>
            <a:pPr algn="just"/>
            <a:r>
              <a:rPr lang="en-US" sz="800" i="1">
                <a:solidFill>
                  <a:srgbClr val="77787B"/>
                </a:solidFill>
              </a:rPr>
              <a:t>This document is provided by Littelfuse, Inc. (“Littelfuse”) for informational and guideline purposes only. Littelfuse assumes no liability for errors or omissions in this document or for any of the information contained herein. Information is provided on an “as is” and “with all faults” basis for evaluation purposes only. Applications described are for illustrative purposes only, and Littelfuse makes no representation that such applications will be suitable for the customer’s specific use without further testing or modification. Littelfuse expressly disclaims all warranties, whether express, implied, or statutory, including but not limited to the implied warranties of merchantability and fitness for a particular purpose and non-infringement.  It is the customer’s sole responsibility to determine suitability for a particular system or use based on their own performance criteria, conditions, specific application, compatibility with other components, and environmental conditions. Customers must independently provide appropriate design and operating safeguards to minimize any risks associated with their applications and products. Read complete Disclaimer Notice at: </a:t>
            </a:r>
            <a:r>
              <a:rPr lang="en-US" sz="800" i="1">
                <a:solidFill>
                  <a:srgbClr val="77787B"/>
                </a:solidFill>
                <a:hlinkClick r:id="rId3"/>
              </a:rPr>
              <a:t>www.littelfuse.com/disclaimer-electronics</a:t>
            </a:r>
            <a:r>
              <a:rPr lang="en-US" sz="800" i="1">
                <a:solidFill>
                  <a:srgbClr val="77787B"/>
                </a:solidFill>
              </a:rPr>
              <a:t>.</a:t>
            </a:r>
          </a:p>
        </p:txBody>
      </p:sp>
    </p:spTree>
    <p:extLst>
      <p:ext uri="{BB962C8B-B14F-4D97-AF65-F5344CB8AC3E}">
        <p14:creationId xmlns:p14="http://schemas.microsoft.com/office/powerpoint/2010/main" val="41637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green, transport&#10;&#10;Description automatically generated">
            <a:extLst>
              <a:ext uri="{FF2B5EF4-FFF2-40B4-BE49-F238E27FC236}">
                <a16:creationId xmlns:a16="http://schemas.microsoft.com/office/drawing/2014/main" id="{D78E7E0F-8B36-4081-AF1C-FA53F9F0EC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7" t="7557" r="28415" b="9481"/>
          <a:stretch/>
        </p:blipFill>
        <p:spPr>
          <a:xfrm flipH="1">
            <a:off x="526402" y="2501399"/>
            <a:ext cx="1061562" cy="1079077"/>
          </a:xfrm>
          <a:prstGeom prst="rect">
            <a:avLst/>
          </a:prstGeom>
        </p:spPr>
      </p:pic>
      <p:pic>
        <p:nvPicPr>
          <p:cNvPr id="35" name="Picture 34">
            <a:extLst>
              <a:ext uri="{FF2B5EF4-FFF2-40B4-BE49-F238E27FC236}">
                <a16:creationId xmlns:a16="http://schemas.microsoft.com/office/drawing/2014/main" id="{800EDDDD-A96F-452F-8677-6E5BF08DF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13828" y="1227644"/>
            <a:ext cx="1993891" cy="1289128"/>
          </a:xfrm>
          <a:prstGeom prst="rect">
            <a:avLst/>
          </a:prstGeom>
        </p:spPr>
      </p:pic>
      <p:pic>
        <p:nvPicPr>
          <p:cNvPr id="34" name="Picture 33" descr="A green and black motorcycle&#10;&#10;Description automatically generated">
            <a:extLst>
              <a:ext uri="{FF2B5EF4-FFF2-40B4-BE49-F238E27FC236}">
                <a16:creationId xmlns:a16="http://schemas.microsoft.com/office/drawing/2014/main" id="{B12DEED4-5FBF-4D4F-B0A8-48C18A724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52701" y="1225147"/>
            <a:ext cx="2086450" cy="1267563"/>
          </a:xfrm>
          <a:prstGeom prst="rect">
            <a:avLst/>
          </a:prstGeom>
        </p:spPr>
      </p:pic>
      <p:pic>
        <p:nvPicPr>
          <p:cNvPr id="13" name="Picture 12" descr="A picture containing green, transport, outdoor, concrete mixer&#10;&#10;Description automatically generated">
            <a:extLst>
              <a:ext uri="{FF2B5EF4-FFF2-40B4-BE49-F238E27FC236}">
                <a16:creationId xmlns:a16="http://schemas.microsoft.com/office/drawing/2014/main" id="{964CE7D2-75AF-4DEB-AD1C-F3FF5E25EC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64" y="2943980"/>
            <a:ext cx="1531712" cy="1309610"/>
          </a:xfrm>
          <a:prstGeom prst="rect">
            <a:avLst/>
          </a:prstGeom>
        </p:spPr>
      </p:pic>
      <p:pic>
        <p:nvPicPr>
          <p:cNvPr id="47" name="Picture 46">
            <a:extLst>
              <a:ext uri="{FF2B5EF4-FFF2-40B4-BE49-F238E27FC236}">
                <a16:creationId xmlns:a16="http://schemas.microsoft.com/office/drawing/2014/main" id="{E64EA5C1-3CD1-496E-8C27-26149A7E7E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661" t="7143" r="10529"/>
          <a:stretch/>
        </p:blipFill>
        <p:spPr>
          <a:xfrm>
            <a:off x="3674378" y="2730387"/>
            <a:ext cx="1473090" cy="1022644"/>
          </a:xfrm>
          <a:prstGeom prst="rect">
            <a:avLst/>
          </a:prstGeom>
        </p:spPr>
      </p:pic>
      <p:sp>
        <p:nvSpPr>
          <p:cNvPr id="2" name="Title 1">
            <a:extLst>
              <a:ext uri="{FF2B5EF4-FFF2-40B4-BE49-F238E27FC236}">
                <a16:creationId xmlns:a16="http://schemas.microsoft.com/office/drawing/2014/main" id="{FF168271-3507-4218-9119-4AA00DA0B645}"/>
              </a:ext>
            </a:extLst>
          </p:cNvPr>
          <p:cNvSpPr>
            <a:spLocks noGrp="1"/>
          </p:cNvSpPr>
          <p:nvPr>
            <p:ph type="title"/>
          </p:nvPr>
        </p:nvSpPr>
        <p:spPr/>
        <p:txBody>
          <a:bodyPr>
            <a:noAutofit/>
          </a:bodyPr>
          <a:lstStyle/>
          <a:p>
            <a:r>
              <a:rPr lang="en-US" dirty="0"/>
              <a:t>By fulfilling zero-emission mandates, electric two-wheelers and three-wheelers help improve air quality</a:t>
            </a:r>
          </a:p>
        </p:txBody>
      </p:sp>
      <p:sp>
        <p:nvSpPr>
          <p:cNvPr id="5" name="Arrow: Right 4">
            <a:extLst>
              <a:ext uri="{FF2B5EF4-FFF2-40B4-BE49-F238E27FC236}">
                <a16:creationId xmlns:a16="http://schemas.microsoft.com/office/drawing/2014/main" id="{8FCC8B06-3180-4D0D-B0F2-AE1F691D8D31}"/>
              </a:ext>
            </a:extLst>
          </p:cNvPr>
          <p:cNvSpPr/>
          <p:nvPr/>
        </p:nvSpPr>
        <p:spPr>
          <a:xfrm>
            <a:off x="457199" y="826265"/>
            <a:ext cx="8409464" cy="417470"/>
          </a:xfrm>
          <a:prstGeom prst="rightArrow">
            <a:avLst>
              <a:gd name="adj1" fmla="val 65210"/>
              <a:gd name="adj2"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78"/>
            <a:endParaRPr lang="en-US">
              <a:solidFill>
                <a:srgbClr val="FFFFFF"/>
              </a:solidFill>
              <a:latin typeface="Arial"/>
            </a:endParaRPr>
          </a:p>
        </p:txBody>
      </p:sp>
      <p:sp>
        <p:nvSpPr>
          <p:cNvPr id="6" name="Rectangle 5">
            <a:extLst>
              <a:ext uri="{FF2B5EF4-FFF2-40B4-BE49-F238E27FC236}">
                <a16:creationId xmlns:a16="http://schemas.microsoft.com/office/drawing/2014/main" id="{04F8F83C-DAF5-4CCC-8D84-96416E8EFCC4}"/>
              </a:ext>
            </a:extLst>
          </p:cNvPr>
          <p:cNvSpPr/>
          <p:nvPr/>
        </p:nvSpPr>
        <p:spPr>
          <a:xfrm>
            <a:off x="292637" y="874735"/>
            <a:ext cx="1524979" cy="261610"/>
          </a:xfrm>
          <a:prstGeom prst="rect">
            <a:avLst/>
          </a:prstGeom>
        </p:spPr>
        <p:txBody>
          <a:bodyPr wrap="square" anchor="ctr" anchorCtr="0">
            <a:spAutoFit/>
          </a:bodyPr>
          <a:lstStyle/>
          <a:p>
            <a:pPr algn="ctr" defTabSz="914378"/>
            <a:r>
              <a:rPr lang="en-US" sz="1100" b="1" i="1">
                <a:solidFill>
                  <a:schemeClr val="bg1"/>
                </a:solidFill>
              </a:rPr>
              <a:t>Battery Capacity</a:t>
            </a:r>
          </a:p>
        </p:txBody>
      </p:sp>
      <p:sp>
        <p:nvSpPr>
          <p:cNvPr id="8" name="TextBox 7">
            <a:extLst>
              <a:ext uri="{FF2B5EF4-FFF2-40B4-BE49-F238E27FC236}">
                <a16:creationId xmlns:a16="http://schemas.microsoft.com/office/drawing/2014/main" id="{B265D9B2-5A3B-4C18-952F-404AAC72C10A}"/>
              </a:ext>
            </a:extLst>
          </p:cNvPr>
          <p:cNvSpPr txBox="1"/>
          <p:nvPr/>
        </p:nvSpPr>
        <p:spPr>
          <a:xfrm>
            <a:off x="5359508" y="934911"/>
            <a:ext cx="557551" cy="186324"/>
          </a:xfrm>
          <a:prstGeom prst="rect">
            <a:avLst/>
          </a:prstGeom>
          <a:noFill/>
        </p:spPr>
        <p:txBody>
          <a:bodyPr wrap="none" rtlCol="0" anchor="ctr" anchorCtr="0">
            <a:noAutofit/>
          </a:bodyPr>
          <a:lstStyle/>
          <a:p>
            <a:pPr defTabSz="914378"/>
            <a:r>
              <a:rPr lang="en-US" sz="1200" b="1" i="1">
                <a:solidFill>
                  <a:schemeClr val="bg1"/>
                </a:solidFill>
              </a:rPr>
              <a:t>5,000 Wh</a:t>
            </a:r>
          </a:p>
        </p:txBody>
      </p:sp>
      <p:sp>
        <p:nvSpPr>
          <p:cNvPr id="9" name="TextBox 8">
            <a:extLst>
              <a:ext uri="{FF2B5EF4-FFF2-40B4-BE49-F238E27FC236}">
                <a16:creationId xmlns:a16="http://schemas.microsoft.com/office/drawing/2014/main" id="{CA191D35-913E-4C4D-BA9D-5BF1EADD4CC7}"/>
              </a:ext>
            </a:extLst>
          </p:cNvPr>
          <p:cNvSpPr txBox="1"/>
          <p:nvPr/>
        </p:nvSpPr>
        <p:spPr>
          <a:xfrm>
            <a:off x="4074782" y="934911"/>
            <a:ext cx="557551" cy="186324"/>
          </a:xfrm>
          <a:prstGeom prst="rect">
            <a:avLst/>
          </a:prstGeom>
          <a:noFill/>
        </p:spPr>
        <p:txBody>
          <a:bodyPr wrap="none" rtlCol="0" anchor="ctr" anchorCtr="0">
            <a:noAutofit/>
          </a:bodyPr>
          <a:lstStyle/>
          <a:p>
            <a:pPr defTabSz="914378"/>
            <a:r>
              <a:rPr lang="en-US" sz="1200" b="1" i="1">
                <a:solidFill>
                  <a:schemeClr val="bg1"/>
                </a:solidFill>
              </a:rPr>
              <a:t>3,000 Wh</a:t>
            </a:r>
          </a:p>
        </p:txBody>
      </p:sp>
      <p:sp>
        <p:nvSpPr>
          <p:cNvPr id="10" name="TextBox 9">
            <a:extLst>
              <a:ext uri="{FF2B5EF4-FFF2-40B4-BE49-F238E27FC236}">
                <a16:creationId xmlns:a16="http://schemas.microsoft.com/office/drawing/2014/main" id="{E97F4C07-4779-4924-9680-97288FD18F65}"/>
              </a:ext>
            </a:extLst>
          </p:cNvPr>
          <p:cNvSpPr txBox="1"/>
          <p:nvPr/>
        </p:nvSpPr>
        <p:spPr>
          <a:xfrm>
            <a:off x="2820778" y="934911"/>
            <a:ext cx="557551" cy="186324"/>
          </a:xfrm>
          <a:prstGeom prst="rect">
            <a:avLst/>
          </a:prstGeom>
          <a:noFill/>
        </p:spPr>
        <p:txBody>
          <a:bodyPr wrap="none" rtlCol="0" anchor="ctr" anchorCtr="0">
            <a:noAutofit/>
          </a:bodyPr>
          <a:lstStyle/>
          <a:p>
            <a:pPr defTabSz="914378"/>
            <a:r>
              <a:rPr lang="en-US" sz="1200" b="1" i="1">
                <a:solidFill>
                  <a:schemeClr val="bg1"/>
                </a:solidFill>
              </a:rPr>
              <a:t>1,000 Wh</a:t>
            </a:r>
          </a:p>
        </p:txBody>
      </p:sp>
      <p:sp>
        <p:nvSpPr>
          <p:cNvPr id="11" name="TextBox 10">
            <a:extLst>
              <a:ext uri="{FF2B5EF4-FFF2-40B4-BE49-F238E27FC236}">
                <a16:creationId xmlns:a16="http://schemas.microsoft.com/office/drawing/2014/main" id="{266BD000-CA24-4C16-ABA9-5E780768E439}"/>
              </a:ext>
            </a:extLst>
          </p:cNvPr>
          <p:cNvSpPr txBox="1"/>
          <p:nvPr/>
        </p:nvSpPr>
        <p:spPr>
          <a:xfrm>
            <a:off x="1620437" y="934911"/>
            <a:ext cx="557551" cy="186324"/>
          </a:xfrm>
          <a:prstGeom prst="rect">
            <a:avLst/>
          </a:prstGeom>
          <a:noFill/>
        </p:spPr>
        <p:txBody>
          <a:bodyPr wrap="none" rtlCol="0" anchor="ctr" anchorCtr="0">
            <a:noAutofit/>
          </a:bodyPr>
          <a:lstStyle/>
          <a:p>
            <a:pPr defTabSz="914378"/>
            <a:r>
              <a:rPr lang="en-US" sz="1200" b="1" i="1">
                <a:solidFill>
                  <a:schemeClr val="bg1"/>
                </a:solidFill>
              </a:rPr>
              <a:t>500 Wh</a:t>
            </a:r>
          </a:p>
        </p:txBody>
      </p:sp>
      <p:cxnSp>
        <p:nvCxnSpPr>
          <p:cNvPr id="17" name="Straight Connector 16">
            <a:extLst>
              <a:ext uri="{FF2B5EF4-FFF2-40B4-BE49-F238E27FC236}">
                <a16:creationId xmlns:a16="http://schemas.microsoft.com/office/drawing/2014/main" id="{DA599BEF-BC31-4124-B08F-5E476942B414}"/>
              </a:ext>
            </a:extLst>
          </p:cNvPr>
          <p:cNvCxnSpPr>
            <a:cxnSpLocks/>
          </p:cNvCxnSpPr>
          <p:nvPr/>
        </p:nvCxnSpPr>
        <p:spPr>
          <a:xfrm>
            <a:off x="4395172" y="1136345"/>
            <a:ext cx="0" cy="342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descr="A picture containing green, outdoor, road, truck&#10;&#10;Description automatically generated">
            <a:extLst>
              <a:ext uri="{FF2B5EF4-FFF2-40B4-BE49-F238E27FC236}">
                <a16:creationId xmlns:a16="http://schemas.microsoft.com/office/drawing/2014/main" id="{E283C52C-8B02-46D1-AB6E-A1D63F9AA1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4027" y="1262791"/>
            <a:ext cx="1853939" cy="1616005"/>
          </a:xfrm>
          <a:prstGeom prst="rect">
            <a:avLst/>
          </a:prstGeom>
        </p:spPr>
      </p:pic>
      <p:cxnSp>
        <p:nvCxnSpPr>
          <p:cNvPr id="39" name="Straight Connector 38">
            <a:extLst>
              <a:ext uri="{FF2B5EF4-FFF2-40B4-BE49-F238E27FC236}">
                <a16:creationId xmlns:a16="http://schemas.microsoft.com/office/drawing/2014/main" id="{F46C5F08-F32C-41B0-BB62-5C410F124FA1}"/>
              </a:ext>
            </a:extLst>
          </p:cNvPr>
          <p:cNvCxnSpPr>
            <a:cxnSpLocks/>
          </p:cNvCxnSpPr>
          <p:nvPr/>
        </p:nvCxnSpPr>
        <p:spPr>
          <a:xfrm>
            <a:off x="3105582" y="1148479"/>
            <a:ext cx="0" cy="342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E54510-8EFB-48D6-AA5E-1E7148583AC3}"/>
              </a:ext>
            </a:extLst>
          </p:cNvPr>
          <p:cNvCxnSpPr>
            <a:cxnSpLocks/>
          </p:cNvCxnSpPr>
          <p:nvPr/>
        </p:nvCxnSpPr>
        <p:spPr>
          <a:xfrm>
            <a:off x="1815992" y="1148479"/>
            <a:ext cx="0" cy="342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CDBB5B1-92CA-4D72-A5D9-E7FEE90A1807}"/>
              </a:ext>
            </a:extLst>
          </p:cNvPr>
          <p:cNvCxnSpPr>
            <a:cxnSpLocks/>
          </p:cNvCxnSpPr>
          <p:nvPr/>
        </p:nvCxnSpPr>
        <p:spPr>
          <a:xfrm>
            <a:off x="8263940" y="1148479"/>
            <a:ext cx="0" cy="342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FC3531E-8C6F-4B7F-9192-0E328D35A051}"/>
              </a:ext>
            </a:extLst>
          </p:cNvPr>
          <p:cNvSpPr txBox="1"/>
          <p:nvPr/>
        </p:nvSpPr>
        <p:spPr>
          <a:xfrm>
            <a:off x="6644234" y="934911"/>
            <a:ext cx="557551" cy="186324"/>
          </a:xfrm>
          <a:prstGeom prst="rect">
            <a:avLst/>
          </a:prstGeom>
          <a:noFill/>
        </p:spPr>
        <p:txBody>
          <a:bodyPr wrap="none" rtlCol="0" anchor="ctr" anchorCtr="0">
            <a:noAutofit/>
          </a:bodyPr>
          <a:lstStyle/>
          <a:p>
            <a:pPr defTabSz="914378"/>
            <a:r>
              <a:rPr lang="en-US" sz="1200" b="1" i="1">
                <a:solidFill>
                  <a:schemeClr val="bg1"/>
                </a:solidFill>
              </a:rPr>
              <a:t>7,000 Wh</a:t>
            </a:r>
          </a:p>
        </p:txBody>
      </p:sp>
      <p:sp>
        <p:nvSpPr>
          <p:cNvPr id="43" name="TextBox 42">
            <a:extLst>
              <a:ext uri="{FF2B5EF4-FFF2-40B4-BE49-F238E27FC236}">
                <a16:creationId xmlns:a16="http://schemas.microsoft.com/office/drawing/2014/main" id="{B2F42BB9-A5C6-45E5-9978-ACAD603D7CFD}"/>
              </a:ext>
            </a:extLst>
          </p:cNvPr>
          <p:cNvSpPr txBox="1"/>
          <p:nvPr/>
        </p:nvSpPr>
        <p:spPr>
          <a:xfrm>
            <a:off x="7674457" y="934911"/>
            <a:ext cx="557551" cy="186324"/>
          </a:xfrm>
          <a:prstGeom prst="rect">
            <a:avLst/>
          </a:prstGeom>
          <a:noFill/>
        </p:spPr>
        <p:txBody>
          <a:bodyPr wrap="none" rtlCol="0" anchor="ctr" anchorCtr="0">
            <a:noAutofit/>
          </a:bodyPr>
          <a:lstStyle/>
          <a:p>
            <a:pPr defTabSz="914378"/>
            <a:r>
              <a:rPr lang="en-US" sz="1200" b="1" i="1">
                <a:solidFill>
                  <a:schemeClr val="bg1"/>
                </a:solidFill>
              </a:rPr>
              <a:t>10,000 Wh</a:t>
            </a:r>
          </a:p>
        </p:txBody>
      </p:sp>
      <p:cxnSp>
        <p:nvCxnSpPr>
          <p:cNvPr id="45" name="Straight Connector 44">
            <a:extLst>
              <a:ext uri="{FF2B5EF4-FFF2-40B4-BE49-F238E27FC236}">
                <a16:creationId xmlns:a16="http://schemas.microsoft.com/office/drawing/2014/main" id="{B185703D-7D75-4B72-999E-62545EE7F6BB}"/>
              </a:ext>
            </a:extLst>
          </p:cNvPr>
          <p:cNvCxnSpPr>
            <a:cxnSpLocks/>
          </p:cNvCxnSpPr>
          <p:nvPr/>
        </p:nvCxnSpPr>
        <p:spPr>
          <a:xfrm>
            <a:off x="5684762" y="1148479"/>
            <a:ext cx="0" cy="342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2FE7E3-B73F-4BDC-8EF0-BE8F53D9FFED}"/>
              </a:ext>
            </a:extLst>
          </p:cNvPr>
          <p:cNvCxnSpPr>
            <a:cxnSpLocks/>
          </p:cNvCxnSpPr>
          <p:nvPr/>
        </p:nvCxnSpPr>
        <p:spPr>
          <a:xfrm>
            <a:off x="6974352" y="1148479"/>
            <a:ext cx="0" cy="342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4174EF1-7D50-4296-8D93-FC83CEE3898E}"/>
              </a:ext>
            </a:extLst>
          </p:cNvPr>
          <p:cNvSpPr/>
          <p:nvPr/>
        </p:nvSpPr>
        <p:spPr>
          <a:xfrm>
            <a:off x="438639" y="3508851"/>
            <a:ext cx="1086347" cy="369332"/>
          </a:xfrm>
          <a:prstGeom prst="rect">
            <a:avLst/>
          </a:prstGeom>
        </p:spPr>
        <p:txBody>
          <a:bodyPr wrap="square">
            <a:spAutoFit/>
          </a:bodyPr>
          <a:lstStyle/>
          <a:p>
            <a:pPr algn="ctr" defTabSz="914378"/>
            <a:r>
              <a:rPr lang="en-US" sz="900" b="1" dirty="0">
                <a:solidFill>
                  <a:srgbClr val="0093B2"/>
                </a:solidFill>
              </a:rPr>
              <a:t>e-Kick Scooter</a:t>
            </a:r>
            <a:br>
              <a:rPr lang="en-US" sz="900" b="1" dirty="0">
                <a:solidFill>
                  <a:schemeClr val="bg1">
                    <a:lumMod val="50000"/>
                  </a:schemeClr>
                </a:solidFill>
              </a:rPr>
            </a:br>
            <a:r>
              <a:rPr lang="en-US" sz="900" b="1" dirty="0">
                <a:solidFill>
                  <a:schemeClr val="bg1">
                    <a:lumMod val="50000"/>
                  </a:schemeClr>
                </a:solidFill>
              </a:rPr>
              <a:t>(600−1.5 kW)</a:t>
            </a:r>
          </a:p>
        </p:txBody>
      </p:sp>
      <p:sp>
        <p:nvSpPr>
          <p:cNvPr id="49" name="Rectangle 48">
            <a:extLst>
              <a:ext uri="{FF2B5EF4-FFF2-40B4-BE49-F238E27FC236}">
                <a16:creationId xmlns:a16="http://schemas.microsoft.com/office/drawing/2014/main" id="{FD933416-350D-4B51-B56F-33D22D5A5906}"/>
              </a:ext>
            </a:extLst>
          </p:cNvPr>
          <p:cNvSpPr/>
          <p:nvPr/>
        </p:nvSpPr>
        <p:spPr>
          <a:xfrm>
            <a:off x="1982771" y="2332663"/>
            <a:ext cx="896334" cy="369332"/>
          </a:xfrm>
          <a:prstGeom prst="rect">
            <a:avLst/>
          </a:prstGeom>
        </p:spPr>
        <p:txBody>
          <a:bodyPr wrap="square">
            <a:spAutoFit/>
          </a:bodyPr>
          <a:lstStyle/>
          <a:p>
            <a:pPr algn="ctr" defTabSz="914378"/>
            <a:r>
              <a:rPr lang="en-US" sz="900" b="1">
                <a:solidFill>
                  <a:srgbClr val="0093B2"/>
                </a:solidFill>
              </a:rPr>
              <a:t>Electric Bike</a:t>
            </a:r>
            <a:br>
              <a:rPr lang="en-US" sz="900" b="1">
                <a:solidFill>
                  <a:schemeClr val="bg1">
                    <a:lumMod val="50000"/>
                  </a:schemeClr>
                </a:solidFill>
              </a:rPr>
            </a:br>
            <a:r>
              <a:rPr lang="en-US" sz="900" b="1">
                <a:solidFill>
                  <a:schemeClr val="bg1">
                    <a:lumMod val="50000"/>
                  </a:schemeClr>
                </a:solidFill>
              </a:rPr>
              <a:t>(250−900 W)</a:t>
            </a:r>
          </a:p>
        </p:txBody>
      </p:sp>
      <p:sp>
        <p:nvSpPr>
          <p:cNvPr id="50" name="Rectangle 49">
            <a:extLst>
              <a:ext uri="{FF2B5EF4-FFF2-40B4-BE49-F238E27FC236}">
                <a16:creationId xmlns:a16="http://schemas.microsoft.com/office/drawing/2014/main" id="{1CA1C9A0-1CE1-468D-A811-3C6E6B59706B}"/>
              </a:ext>
            </a:extLst>
          </p:cNvPr>
          <p:cNvSpPr/>
          <p:nvPr/>
        </p:nvSpPr>
        <p:spPr>
          <a:xfrm>
            <a:off x="3765188" y="3644996"/>
            <a:ext cx="1381193" cy="369332"/>
          </a:xfrm>
          <a:prstGeom prst="rect">
            <a:avLst/>
          </a:prstGeom>
        </p:spPr>
        <p:txBody>
          <a:bodyPr wrap="square">
            <a:spAutoFit/>
          </a:bodyPr>
          <a:lstStyle/>
          <a:p>
            <a:pPr algn="ctr" defTabSz="914378"/>
            <a:r>
              <a:rPr lang="en-US" sz="900" b="1" dirty="0">
                <a:solidFill>
                  <a:srgbClr val="0093B2"/>
                </a:solidFill>
              </a:rPr>
              <a:t>Electric Two-Wheeler</a:t>
            </a:r>
          </a:p>
          <a:p>
            <a:pPr algn="ctr" defTabSz="914378"/>
            <a:r>
              <a:rPr lang="en-US" sz="900" b="1" dirty="0">
                <a:solidFill>
                  <a:schemeClr val="bg1">
                    <a:lumMod val="50000"/>
                  </a:schemeClr>
                </a:solidFill>
              </a:rPr>
              <a:t>(400 W−4 kW)</a:t>
            </a:r>
          </a:p>
        </p:txBody>
      </p:sp>
      <p:sp>
        <p:nvSpPr>
          <p:cNvPr id="51" name="Rectangle 50">
            <a:extLst>
              <a:ext uri="{FF2B5EF4-FFF2-40B4-BE49-F238E27FC236}">
                <a16:creationId xmlns:a16="http://schemas.microsoft.com/office/drawing/2014/main" id="{359E971B-1723-416F-B472-F20DE21FD8C7}"/>
              </a:ext>
            </a:extLst>
          </p:cNvPr>
          <p:cNvSpPr/>
          <p:nvPr/>
        </p:nvSpPr>
        <p:spPr>
          <a:xfrm>
            <a:off x="4312193" y="2377572"/>
            <a:ext cx="1423511" cy="507831"/>
          </a:xfrm>
          <a:prstGeom prst="rect">
            <a:avLst/>
          </a:prstGeom>
        </p:spPr>
        <p:txBody>
          <a:bodyPr wrap="square">
            <a:spAutoFit/>
          </a:bodyPr>
          <a:lstStyle/>
          <a:p>
            <a:pPr algn="ctr" defTabSz="914378"/>
            <a:r>
              <a:rPr lang="en-US" sz="900" b="1">
                <a:solidFill>
                  <a:srgbClr val="0093B2"/>
                </a:solidFill>
              </a:rPr>
              <a:t>Electric Motorcycle</a:t>
            </a:r>
          </a:p>
          <a:p>
            <a:pPr algn="ctr" defTabSz="914378"/>
            <a:r>
              <a:rPr lang="en-US" sz="900" b="1">
                <a:solidFill>
                  <a:schemeClr val="bg1">
                    <a:lumMod val="50000"/>
                  </a:schemeClr>
                </a:solidFill>
              </a:rPr>
              <a:t>Asia: (3−25 kW)</a:t>
            </a:r>
          </a:p>
          <a:p>
            <a:pPr algn="ctr" defTabSz="914378"/>
            <a:r>
              <a:rPr lang="en-US" sz="900" b="1">
                <a:solidFill>
                  <a:schemeClr val="bg1">
                    <a:lumMod val="50000"/>
                  </a:schemeClr>
                </a:solidFill>
              </a:rPr>
              <a:t>RoW*: (20−200 kW)</a:t>
            </a:r>
          </a:p>
        </p:txBody>
      </p:sp>
      <p:sp>
        <p:nvSpPr>
          <p:cNvPr id="52" name="Rectangle 51">
            <a:extLst>
              <a:ext uri="{FF2B5EF4-FFF2-40B4-BE49-F238E27FC236}">
                <a16:creationId xmlns:a16="http://schemas.microsoft.com/office/drawing/2014/main" id="{61736DC3-4D1C-4C83-AF6E-CA6F0040C245}"/>
              </a:ext>
            </a:extLst>
          </p:cNvPr>
          <p:cNvSpPr/>
          <p:nvPr/>
        </p:nvSpPr>
        <p:spPr>
          <a:xfrm>
            <a:off x="7238714" y="3537041"/>
            <a:ext cx="1448086" cy="369332"/>
          </a:xfrm>
          <a:prstGeom prst="rect">
            <a:avLst/>
          </a:prstGeom>
        </p:spPr>
        <p:txBody>
          <a:bodyPr wrap="square">
            <a:spAutoFit/>
          </a:bodyPr>
          <a:lstStyle/>
          <a:p>
            <a:pPr algn="ctr" defTabSz="914378"/>
            <a:r>
              <a:rPr lang="en-US" sz="900" b="1">
                <a:solidFill>
                  <a:srgbClr val="0093B2"/>
                </a:solidFill>
              </a:rPr>
              <a:t>Electric Three-Wheeler</a:t>
            </a:r>
          </a:p>
          <a:p>
            <a:pPr algn="ctr" defTabSz="914378"/>
            <a:r>
              <a:rPr lang="en-US" sz="900" b="1">
                <a:solidFill>
                  <a:schemeClr val="bg1">
                    <a:lumMod val="50000"/>
                  </a:schemeClr>
                </a:solidFill>
              </a:rPr>
              <a:t>(2−8 kW)</a:t>
            </a:r>
          </a:p>
        </p:txBody>
      </p:sp>
      <p:sp>
        <p:nvSpPr>
          <p:cNvPr id="53" name="Rectangle 52">
            <a:extLst>
              <a:ext uri="{FF2B5EF4-FFF2-40B4-BE49-F238E27FC236}">
                <a16:creationId xmlns:a16="http://schemas.microsoft.com/office/drawing/2014/main" id="{A7831759-6F11-438E-922B-C958039510B1}"/>
              </a:ext>
            </a:extLst>
          </p:cNvPr>
          <p:cNvSpPr/>
          <p:nvPr/>
        </p:nvSpPr>
        <p:spPr>
          <a:xfrm>
            <a:off x="6905762" y="2750545"/>
            <a:ext cx="1570991" cy="369332"/>
          </a:xfrm>
          <a:prstGeom prst="rect">
            <a:avLst/>
          </a:prstGeom>
        </p:spPr>
        <p:txBody>
          <a:bodyPr wrap="square">
            <a:spAutoFit/>
          </a:bodyPr>
          <a:lstStyle/>
          <a:p>
            <a:pPr algn="ctr" defTabSz="914378"/>
            <a:r>
              <a:rPr lang="en-US" sz="900" b="1">
                <a:solidFill>
                  <a:srgbClr val="0093B2"/>
                </a:solidFill>
              </a:rPr>
              <a:t>Electric Utility Vehicle</a:t>
            </a:r>
          </a:p>
          <a:p>
            <a:pPr algn="ctr" defTabSz="914378"/>
            <a:r>
              <a:rPr lang="en-US" sz="900" b="1">
                <a:solidFill>
                  <a:schemeClr val="bg1">
                    <a:lumMod val="50000"/>
                  </a:schemeClr>
                </a:solidFill>
              </a:rPr>
              <a:t>(5−20 kW)</a:t>
            </a:r>
          </a:p>
        </p:txBody>
      </p:sp>
      <p:sp>
        <p:nvSpPr>
          <p:cNvPr id="4" name="Arrow: Left-Right 3">
            <a:extLst>
              <a:ext uri="{FF2B5EF4-FFF2-40B4-BE49-F238E27FC236}">
                <a16:creationId xmlns:a16="http://schemas.microsoft.com/office/drawing/2014/main" id="{9F522BA8-3969-4C26-947E-4E86EEB35CF8}"/>
              </a:ext>
            </a:extLst>
          </p:cNvPr>
          <p:cNvSpPr/>
          <p:nvPr/>
        </p:nvSpPr>
        <p:spPr>
          <a:xfrm>
            <a:off x="403484" y="4221181"/>
            <a:ext cx="8416586" cy="421259"/>
          </a:xfrm>
          <a:prstGeom prst="leftRightArrow">
            <a:avLst>
              <a:gd name="adj1" fmla="val 62247"/>
              <a:gd name="adj2" fmla="val 60113"/>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8"/>
            <a:r>
              <a:rPr lang="en-US" sz="1200" b="1" i="1">
                <a:solidFill>
                  <a:srgbClr val="FFFFFF"/>
                </a:solidFill>
                <a:latin typeface="Arial" pitchFamily="34" charset="0"/>
                <a:ea typeface="ＭＳ Ｐゴシック" charset="-128"/>
              </a:rPr>
              <a:t>Battery Voltage Range  24–96 V</a:t>
            </a:r>
          </a:p>
        </p:txBody>
      </p:sp>
      <p:sp>
        <p:nvSpPr>
          <p:cNvPr id="3" name="TextBox 2">
            <a:extLst>
              <a:ext uri="{FF2B5EF4-FFF2-40B4-BE49-F238E27FC236}">
                <a16:creationId xmlns:a16="http://schemas.microsoft.com/office/drawing/2014/main" id="{16733F45-071F-4817-A119-68CE67DDFCCD}"/>
              </a:ext>
            </a:extLst>
          </p:cNvPr>
          <p:cNvSpPr txBox="1"/>
          <p:nvPr/>
        </p:nvSpPr>
        <p:spPr>
          <a:xfrm>
            <a:off x="7467695" y="4568479"/>
            <a:ext cx="967317" cy="183420"/>
          </a:xfrm>
          <a:prstGeom prst="rect">
            <a:avLst/>
          </a:prstGeom>
          <a:noFill/>
        </p:spPr>
        <p:txBody>
          <a:bodyPr wrap="square" rtlCol="0">
            <a:noAutofit/>
          </a:bodyPr>
          <a:lstStyle/>
          <a:p>
            <a:pPr algn="l"/>
            <a:r>
              <a:rPr lang="en-IN" sz="700" i="1" dirty="0">
                <a:solidFill>
                  <a:schemeClr val="tx1">
                    <a:lumMod val="50000"/>
                    <a:lumOff val="50000"/>
                  </a:schemeClr>
                </a:solidFill>
              </a:rPr>
              <a:t>* Rest of the World</a:t>
            </a:r>
          </a:p>
        </p:txBody>
      </p:sp>
    </p:spTree>
    <p:extLst>
      <p:ext uri="{BB962C8B-B14F-4D97-AF65-F5344CB8AC3E}">
        <p14:creationId xmlns:p14="http://schemas.microsoft.com/office/powerpoint/2010/main" val="241090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9D0D-077A-4F6D-BC99-BD84551AD354}"/>
              </a:ext>
            </a:extLst>
          </p:cNvPr>
          <p:cNvSpPr>
            <a:spLocks noGrp="1"/>
          </p:cNvSpPr>
          <p:nvPr>
            <p:ph type="title"/>
          </p:nvPr>
        </p:nvSpPr>
        <p:spPr/>
        <p:txBody>
          <a:bodyPr>
            <a:noAutofit/>
          </a:bodyPr>
          <a:lstStyle/>
          <a:p>
            <a:r>
              <a:rPr lang="en-US"/>
              <a:t>Electric two-wheelers and</a:t>
            </a:r>
            <a:br>
              <a:rPr lang="en-US"/>
            </a:br>
            <a:r>
              <a:rPr lang="en-US"/>
              <a:t>three-wheelers market trends and drivers </a:t>
            </a:r>
          </a:p>
        </p:txBody>
      </p:sp>
      <p:graphicFrame>
        <p:nvGraphicFramePr>
          <p:cNvPr id="4" name="Table 3">
            <a:extLst>
              <a:ext uri="{FF2B5EF4-FFF2-40B4-BE49-F238E27FC236}">
                <a16:creationId xmlns:a16="http://schemas.microsoft.com/office/drawing/2014/main" id="{D7B91BFB-2FB4-4649-974F-C6E5851E3A79}"/>
              </a:ext>
            </a:extLst>
          </p:cNvPr>
          <p:cNvGraphicFramePr>
            <a:graphicFrameLocks noGrp="1"/>
          </p:cNvGraphicFramePr>
          <p:nvPr>
            <p:extLst>
              <p:ext uri="{D42A27DB-BD31-4B8C-83A1-F6EECF244321}">
                <p14:modId xmlns:p14="http://schemas.microsoft.com/office/powerpoint/2010/main" val="2709892485"/>
              </p:ext>
            </p:extLst>
          </p:nvPr>
        </p:nvGraphicFramePr>
        <p:xfrm>
          <a:off x="447676" y="914404"/>
          <a:ext cx="4223173" cy="3631051"/>
        </p:xfrm>
        <a:graphic>
          <a:graphicData uri="http://schemas.openxmlformats.org/drawingml/2006/table">
            <a:tbl>
              <a:tblPr firstRow="1" bandRow="1">
                <a:tableStyleId>{073A0DAA-6AF3-43AB-8588-CEC1D06C72B9}</a:tableStyleId>
              </a:tblPr>
              <a:tblGrid>
                <a:gridCol w="4223173">
                  <a:extLst>
                    <a:ext uri="{9D8B030D-6E8A-4147-A177-3AD203B41FA5}">
                      <a16:colId xmlns:a16="http://schemas.microsoft.com/office/drawing/2014/main" val="4079904031"/>
                    </a:ext>
                  </a:extLst>
                </a:gridCol>
              </a:tblGrid>
              <a:tr h="426091">
                <a:tc>
                  <a:txBody>
                    <a:bodyPr/>
                    <a:lstStyle/>
                    <a:p>
                      <a:pPr algn="ctr"/>
                      <a:r>
                        <a:rPr lang="en-US" sz="1200" dirty="0">
                          <a:solidFill>
                            <a:schemeClr val="bg1"/>
                          </a:solidFill>
                        </a:rPr>
                        <a:t>Market trends and drivers</a:t>
                      </a:r>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12700" cap="flat" cmpd="sng" algn="ctr">
                      <a:solidFill>
                        <a:srgbClr val="007E3A"/>
                      </a:solidFill>
                      <a:prstDash val="solid"/>
                      <a:round/>
                      <a:headEnd type="none" w="med" len="med"/>
                      <a:tailEnd type="none" w="med" len="med"/>
                    </a:lnT>
                    <a:lnB w="12700" cap="flat" cmpd="sng" algn="ctr">
                      <a:solidFill>
                        <a:srgbClr val="007E3A"/>
                      </a:solidFill>
                      <a:prstDash val="solid"/>
                      <a:round/>
                      <a:headEnd type="none" w="med" len="med"/>
                      <a:tailEnd type="none" w="med" len="med"/>
                    </a:lnB>
                    <a:solidFill>
                      <a:srgbClr val="007E3A"/>
                    </a:solidFill>
                  </a:tcPr>
                </a:tc>
                <a:extLst>
                  <a:ext uri="{0D108BD9-81ED-4DB2-BD59-A6C34878D82A}">
                    <a16:rowId xmlns:a16="http://schemas.microsoft.com/office/drawing/2014/main" val="4253180625"/>
                  </a:ext>
                </a:extLst>
              </a:tr>
              <a:tr h="383535">
                <a:tc>
                  <a:txBody>
                    <a:bodyPr/>
                    <a:lstStyle/>
                    <a:p>
                      <a:pPr marL="60325" indent="0">
                        <a:lnSpc>
                          <a:spcPct val="100000"/>
                        </a:lnSpc>
                        <a:buClr>
                          <a:srgbClr val="007E3A"/>
                        </a:buClr>
                        <a:buFont typeface="Wingdings" pitchFamily="2" charset="2"/>
                        <a:buNone/>
                      </a:pPr>
                      <a:r>
                        <a:rPr lang="en-US" sz="900" dirty="0"/>
                        <a:t>The global electric two-wheeler and three-wheeler market is projected to grow from 1.05M units in 2021 to 19.11M units by 2031, at a CAGR of ~34%</a:t>
                      </a:r>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12700" cap="flat" cmpd="sng" algn="ctr">
                      <a:solidFill>
                        <a:srgbClr val="007E3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634910632"/>
                  </a:ext>
                </a:extLst>
              </a:tr>
              <a:tr h="635437">
                <a:tc>
                  <a:txBody>
                    <a:bodyPr/>
                    <a:lstStyle/>
                    <a:p>
                      <a:pPr marL="60325" marR="0" lvl="0" indent="0" algn="l" defTabSz="914400" rtl="0" eaLnBrk="1" fontAlgn="auto" latinLnBrk="0" hangingPunct="1">
                        <a:lnSpc>
                          <a:spcPct val="100000"/>
                        </a:lnSpc>
                        <a:spcBef>
                          <a:spcPts val="0"/>
                        </a:spcBef>
                        <a:spcAft>
                          <a:spcPts val="0"/>
                        </a:spcAft>
                        <a:buClr>
                          <a:srgbClr val="007E3A"/>
                        </a:buClr>
                        <a:buSzTx/>
                        <a:buFont typeface="Wingdings" pitchFamily="2" charset="2"/>
                        <a:buNone/>
                        <a:tabLst/>
                        <a:defRPr/>
                      </a:pPr>
                      <a:r>
                        <a:rPr lang="en-US" sz="900" dirty="0"/>
                        <a:t>The global electric two-wheelers and three-wheelers lithium-ion battery pack market has shown double-digit growth. The limited life cycle and usable capacity are likely to shift the focus from lead acid batteries to</a:t>
                      </a:r>
                      <a:br>
                        <a:rPr lang="en-US" sz="900" dirty="0"/>
                      </a:br>
                      <a:r>
                        <a:rPr lang="en-US" sz="900" dirty="0"/>
                        <a:t>lithium-ion batteries</a:t>
                      </a:r>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915218232"/>
                  </a:ext>
                </a:extLst>
              </a:tr>
              <a:tr h="386477">
                <a:tc>
                  <a:txBody>
                    <a:bodyPr/>
                    <a:lstStyle/>
                    <a:p>
                      <a:pPr marL="60325" marR="0" lvl="0" indent="0" algn="l" defTabSz="914400" rtl="0" eaLnBrk="1" fontAlgn="auto" latinLnBrk="0" hangingPunct="1">
                        <a:lnSpc>
                          <a:spcPct val="100000"/>
                        </a:lnSpc>
                        <a:spcBef>
                          <a:spcPts val="0"/>
                        </a:spcBef>
                        <a:spcAft>
                          <a:spcPts val="0"/>
                        </a:spcAft>
                        <a:buClr>
                          <a:srgbClr val="007E3A"/>
                        </a:buClr>
                        <a:buSzTx/>
                        <a:buFont typeface="Wingdings" pitchFamily="2" charset="2"/>
                        <a:buNone/>
                        <a:tabLst/>
                        <a:defRPr/>
                      </a:pPr>
                      <a:r>
                        <a:rPr lang="en-US" sz="900" dirty="0"/>
                        <a:t>Li-ion batteries are lightweight, which helps maintain the energy to weight ratio of the vehicle</a:t>
                      </a:r>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456786068"/>
                  </a:ext>
                </a:extLst>
              </a:tr>
              <a:tr h="386477">
                <a:tc>
                  <a:txBody>
                    <a:bodyPr/>
                    <a:lstStyle/>
                    <a:p>
                      <a:pPr marL="60325" marR="0" lvl="0" indent="0" algn="l" defTabSz="914400" rtl="0" eaLnBrk="1" fontAlgn="auto" latinLnBrk="0" hangingPunct="1">
                        <a:lnSpc>
                          <a:spcPct val="100000"/>
                        </a:lnSpc>
                        <a:spcBef>
                          <a:spcPts val="0"/>
                        </a:spcBef>
                        <a:spcAft>
                          <a:spcPts val="0"/>
                        </a:spcAft>
                        <a:buClr>
                          <a:srgbClr val="007E3A"/>
                        </a:buClr>
                        <a:buSzTx/>
                        <a:buFont typeface="Wingdings" pitchFamily="2" charset="2"/>
                        <a:buNone/>
                        <a:tabLst/>
                        <a:defRPr/>
                      </a:pPr>
                      <a:r>
                        <a:rPr lang="en-US" sz="900" dirty="0"/>
                        <a:t>48 V battery packs comprise the largest share; higher-end models (&gt;20 kW) also come with 60−96 V battery pack</a:t>
                      </a:r>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973889245"/>
                  </a:ext>
                </a:extLst>
              </a:tr>
              <a:tr h="386477">
                <a:tc>
                  <a:txBody>
                    <a:bodyPr/>
                    <a:lstStyle/>
                    <a:p>
                      <a:pPr marL="60325" marR="0" lvl="0" indent="0" algn="l" defTabSz="914400" rtl="0" eaLnBrk="1" fontAlgn="auto" latinLnBrk="0" hangingPunct="1">
                        <a:lnSpc>
                          <a:spcPct val="100000"/>
                        </a:lnSpc>
                        <a:spcBef>
                          <a:spcPts val="0"/>
                        </a:spcBef>
                        <a:spcAft>
                          <a:spcPts val="0"/>
                        </a:spcAft>
                        <a:buClr>
                          <a:srgbClr val="007E3A"/>
                        </a:buClr>
                        <a:buSzTx/>
                        <a:buFont typeface="Wingdings" pitchFamily="2" charset="2"/>
                        <a:buNone/>
                        <a:tabLst/>
                        <a:defRPr/>
                      </a:pPr>
                      <a:r>
                        <a:rPr lang="en-US" sz="900" dirty="0"/>
                        <a:t>Asia Pacific is expected to be the largest market. China spent approximately </a:t>
                      </a:r>
                      <a:r>
                        <a:rPr lang="en-IN" sz="900" kern="1200" dirty="0">
                          <a:solidFill>
                            <a:schemeClr val="dk1"/>
                          </a:solidFill>
                          <a:latin typeface="+mn-lt"/>
                          <a:ea typeface="+mn-ea"/>
                          <a:cs typeface="+mn-cs"/>
                        </a:rPr>
                        <a:t>$2.4 billion by</a:t>
                      </a:r>
                      <a:r>
                        <a:rPr lang="en-US" sz="900" dirty="0"/>
                        <a:t> 2020 to improve </a:t>
                      </a:r>
                      <a:r>
                        <a:rPr lang="en-IN" sz="900" kern="1200" dirty="0">
                          <a:solidFill>
                            <a:schemeClr val="dk1"/>
                          </a:solidFill>
                          <a:latin typeface="+mn-lt"/>
                          <a:ea typeface="+mn-ea"/>
                          <a:cs typeface="+mn-cs"/>
                        </a:rPr>
                        <a:t>its charging facility infrastructure</a:t>
                      </a:r>
                      <a:endParaRPr lang="en-US" sz="900" dirty="0"/>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367365125"/>
                  </a:ext>
                </a:extLst>
              </a:tr>
              <a:tr h="635437">
                <a:tc>
                  <a:txBody>
                    <a:bodyPr/>
                    <a:lstStyle/>
                    <a:p>
                      <a:pPr marL="60325" marR="0" lvl="0" indent="0" algn="l" defTabSz="914400" rtl="0" eaLnBrk="1" fontAlgn="auto" latinLnBrk="0" hangingPunct="1">
                        <a:lnSpc>
                          <a:spcPct val="100000"/>
                        </a:lnSpc>
                        <a:spcBef>
                          <a:spcPts val="0"/>
                        </a:spcBef>
                        <a:spcAft>
                          <a:spcPts val="0"/>
                        </a:spcAft>
                        <a:buClr>
                          <a:srgbClr val="007E3A"/>
                        </a:buClr>
                        <a:buSzTx/>
                        <a:buFont typeface="Wingdings" pitchFamily="2" charset="2"/>
                        <a:buNone/>
                        <a:tabLst/>
                        <a:defRPr/>
                      </a:pPr>
                      <a:r>
                        <a:rPr lang="en-US" sz="900" dirty="0"/>
                        <a:t>The Indian government has undertaken initiatives such as FAME-II, offering subsidies and tax exemptions to encourage buyers to change from ICE bikes to electric two-wheelers and three-wheelers to reduce Carbon emission</a:t>
                      </a:r>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686028052"/>
                  </a:ext>
                </a:extLst>
              </a:tr>
              <a:tr h="386477">
                <a:tc>
                  <a:txBody>
                    <a:bodyPr/>
                    <a:lstStyle/>
                    <a:p>
                      <a:pPr marL="60325" marR="0" lvl="0" indent="0" algn="l" defTabSz="914400" rtl="0" eaLnBrk="1" fontAlgn="auto" latinLnBrk="0" hangingPunct="1">
                        <a:lnSpc>
                          <a:spcPct val="100000"/>
                        </a:lnSpc>
                        <a:spcBef>
                          <a:spcPts val="0"/>
                        </a:spcBef>
                        <a:spcAft>
                          <a:spcPts val="0"/>
                        </a:spcAft>
                        <a:buClr>
                          <a:srgbClr val="007E3A"/>
                        </a:buClr>
                        <a:buSzTx/>
                        <a:buFont typeface="Wingdings" pitchFamily="2" charset="2"/>
                        <a:buNone/>
                        <a:tabLst/>
                        <a:defRPr/>
                      </a:pPr>
                      <a:r>
                        <a:rPr lang="en-US" sz="900" baseline="0" dirty="0"/>
                        <a:t>27 European countries have imposed taxes on carbon dioxide emissions related to vehicles</a:t>
                      </a:r>
                      <a:endParaRPr lang="en-US" sz="900" dirty="0"/>
                    </a:p>
                  </a:txBody>
                  <a:tcPr anchor="ctr">
                    <a:lnL w="12700" cap="flat" cmpd="sng" algn="ctr">
                      <a:solidFill>
                        <a:srgbClr val="007E3A"/>
                      </a:solidFill>
                      <a:prstDash val="solid"/>
                      <a:round/>
                      <a:headEnd type="none" w="med" len="med"/>
                      <a:tailEnd type="none" w="med" len="med"/>
                    </a:lnL>
                    <a:lnR w="12700" cap="flat" cmpd="sng" algn="ctr">
                      <a:solidFill>
                        <a:srgbClr val="007E3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007E3A"/>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11383408"/>
                  </a:ext>
                </a:extLst>
              </a:tr>
            </a:tbl>
          </a:graphicData>
        </a:graphic>
      </p:graphicFrame>
      <p:grpSp>
        <p:nvGrpSpPr>
          <p:cNvPr id="6" name="Group 5">
            <a:extLst>
              <a:ext uri="{FF2B5EF4-FFF2-40B4-BE49-F238E27FC236}">
                <a16:creationId xmlns:a16="http://schemas.microsoft.com/office/drawing/2014/main" id="{F01724A0-3FE9-4989-A941-6E7913AB9559}"/>
              </a:ext>
            </a:extLst>
          </p:cNvPr>
          <p:cNvGrpSpPr/>
          <p:nvPr/>
        </p:nvGrpSpPr>
        <p:grpSpPr>
          <a:xfrm>
            <a:off x="4789480" y="914400"/>
            <a:ext cx="3897321" cy="3629439"/>
            <a:chOff x="3657601" y="914400"/>
            <a:chExt cx="4516530" cy="3706047"/>
          </a:xfrm>
        </p:grpSpPr>
        <p:sp>
          <p:nvSpPr>
            <p:cNvPr id="7" name="Rectangle 6">
              <a:extLst>
                <a:ext uri="{FF2B5EF4-FFF2-40B4-BE49-F238E27FC236}">
                  <a16:creationId xmlns:a16="http://schemas.microsoft.com/office/drawing/2014/main" id="{7532AF26-AFBA-4655-AFB5-7E0579CC760E}"/>
                </a:ext>
              </a:extLst>
            </p:cNvPr>
            <p:cNvSpPr/>
            <p:nvPr/>
          </p:nvSpPr>
          <p:spPr>
            <a:xfrm>
              <a:off x="3657602" y="914400"/>
              <a:ext cx="4516529" cy="3706047"/>
            </a:xfrm>
            <a:prstGeom prst="rect">
              <a:avLst/>
            </a:prstGeom>
            <a:noFill/>
            <a:ln w="1270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9FED5A-A264-41D6-9C00-07E9406E10B2}"/>
                </a:ext>
              </a:extLst>
            </p:cNvPr>
            <p:cNvSpPr/>
            <p:nvPr/>
          </p:nvSpPr>
          <p:spPr>
            <a:xfrm>
              <a:off x="3657601" y="914400"/>
              <a:ext cx="4516529" cy="425564"/>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Rapid growth of electric</a:t>
              </a:r>
              <a:br>
                <a:rPr lang="en-US" sz="1200" b="1">
                  <a:solidFill>
                    <a:schemeClr val="bg1"/>
                  </a:solidFill>
                </a:rPr>
              </a:br>
              <a:r>
                <a:rPr lang="en-US" sz="1200" b="1">
                  <a:solidFill>
                    <a:schemeClr val="bg1"/>
                  </a:solidFill>
                </a:rPr>
                <a:t>two-wheelers and three-wheelers </a:t>
              </a:r>
              <a:endParaRPr lang="en-US"/>
            </a:p>
          </p:txBody>
        </p:sp>
      </p:grpSp>
      <p:sp>
        <p:nvSpPr>
          <p:cNvPr id="9" name="Rectangle 8">
            <a:extLst>
              <a:ext uri="{FF2B5EF4-FFF2-40B4-BE49-F238E27FC236}">
                <a16:creationId xmlns:a16="http://schemas.microsoft.com/office/drawing/2014/main" id="{AB7C786D-F9DC-4581-A426-26D4ADAA1C1D}"/>
              </a:ext>
            </a:extLst>
          </p:cNvPr>
          <p:cNvSpPr/>
          <p:nvPr/>
        </p:nvSpPr>
        <p:spPr>
          <a:xfrm>
            <a:off x="4677776" y="4540811"/>
            <a:ext cx="4029496" cy="415498"/>
          </a:xfrm>
          <a:prstGeom prst="rect">
            <a:avLst/>
          </a:prstGeom>
        </p:spPr>
        <p:txBody>
          <a:bodyPr wrap="square">
            <a:spAutoFit/>
          </a:bodyPr>
          <a:lstStyle/>
          <a:p>
            <a:r>
              <a:rPr lang="en-US" sz="700" b="1" i="1" dirty="0">
                <a:solidFill>
                  <a:srgbClr val="77787B"/>
                </a:solidFill>
              </a:rPr>
              <a:t>Source: </a:t>
            </a:r>
            <a:r>
              <a:rPr lang="en-US" sz="700" i="1" dirty="0">
                <a:solidFill>
                  <a:srgbClr val="77787B"/>
                </a:solidFill>
                <a:hlinkClick r:id="rId3"/>
              </a:rPr>
              <a:t>CEEW</a:t>
            </a:r>
            <a:r>
              <a:rPr lang="en-US" sz="700" i="1" dirty="0">
                <a:solidFill>
                  <a:srgbClr val="77787B"/>
                </a:solidFill>
              </a:rPr>
              <a:t>, Littelfuse estimates (Does not include Kick Scooter, Electric Bike, and China electric two-wheeler forecast)</a:t>
            </a:r>
          </a:p>
          <a:p>
            <a:r>
              <a:rPr lang="en-IN" sz="700" i="1" dirty="0">
                <a:solidFill>
                  <a:schemeClr val="tx1">
                    <a:lumMod val="50000"/>
                    <a:lumOff val="50000"/>
                  </a:schemeClr>
                </a:solidFill>
              </a:rPr>
              <a:t>* Rest of the World</a:t>
            </a:r>
            <a:endParaRPr lang="en-US" sz="700" i="1" dirty="0">
              <a:solidFill>
                <a:srgbClr val="77787B"/>
              </a:solidFill>
            </a:endParaRPr>
          </a:p>
        </p:txBody>
      </p:sp>
      <p:graphicFrame>
        <p:nvGraphicFramePr>
          <p:cNvPr id="13" name="Chart 12">
            <a:extLst>
              <a:ext uri="{FF2B5EF4-FFF2-40B4-BE49-F238E27FC236}">
                <a16:creationId xmlns:a16="http://schemas.microsoft.com/office/drawing/2014/main" id="{1478E855-FFBC-4FC1-BF74-4280344F5353}"/>
              </a:ext>
            </a:extLst>
          </p:cNvPr>
          <p:cNvGraphicFramePr>
            <a:graphicFrameLocks/>
          </p:cNvGraphicFramePr>
          <p:nvPr>
            <p:extLst>
              <p:ext uri="{D42A27DB-BD31-4B8C-83A1-F6EECF244321}">
                <p14:modId xmlns:p14="http://schemas.microsoft.com/office/powerpoint/2010/main" val="84754904"/>
              </p:ext>
            </p:extLst>
          </p:nvPr>
        </p:nvGraphicFramePr>
        <p:xfrm>
          <a:off x="4735465" y="1392703"/>
          <a:ext cx="3897320" cy="303261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BC66C30-8A34-4DAB-8AAF-2ED585AFDE68}"/>
              </a:ext>
            </a:extLst>
          </p:cNvPr>
          <p:cNvSpPr txBox="1"/>
          <p:nvPr/>
        </p:nvSpPr>
        <p:spPr>
          <a:xfrm>
            <a:off x="6425243" y="4125518"/>
            <a:ext cx="224373" cy="183420"/>
          </a:xfrm>
          <a:prstGeom prst="rect">
            <a:avLst/>
          </a:prstGeom>
          <a:noFill/>
        </p:spPr>
        <p:txBody>
          <a:bodyPr wrap="square" rtlCol="0">
            <a:noAutofit/>
          </a:bodyPr>
          <a:lstStyle/>
          <a:p>
            <a:pPr algn="l"/>
            <a:r>
              <a:rPr lang="en-IN" sz="700" i="1" dirty="0">
                <a:solidFill>
                  <a:schemeClr val="tx1">
                    <a:lumMod val="50000"/>
                    <a:lumOff val="50000"/>
                  </a:schemeClr>
                </a:solidFill>
              </a:rPr>
              <a:t>*</a:t>
            </a:r>
          </a:p>
        </p:txBody>
      </p:sp>
    </p:spTree>
    <p:extLst>
      <p:ext uri="{BB962C8B-B14F-4D97-AF65-F5344CB8AC3E}">
        <p14:creationId xmlns:p14="http://schemas.microsoft.com/office/powerpoint/2010/main" val="356769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5EDC-5A24-4DD2-AA64-1CD11591850A}"/>
              </a:ext>
            </a:extLst>
          </p:cNvPr>
          <p:cNvSpPr>
            <a:spLocks noGrp="1"/>
          </p:cNvSpPr>
          <p:nvPr>
            <p:ph type="title"/>
          </p:nvPr>
        </p:nvSpPr>
        <p:spPr/>
        <p:txBody>
          <a:bodyPr>
            <a:noAutofit/>
          </a:bodyPr>
          <a:lstStyle/>
          <a:p>
            <a:r>
              <a:rPr lang="en-US" dirty="0"/>
              <a:t>Electric two-wheelers and</a:t>
            </a:r>
            <a:br>
              <a:rPr lang="en-US" dirty="0"/>
            </a:br>
            <a:r>
              <a:rPr lang="en-US" dirty="0"/>
              <a:t>three-wheelers system architecture</a:t>
            </a:r>
            <a:endParaRPr lang="en-IN" dirty="0"/>
          </a:p>
        </p:txBody>
      </p:sp>
      <p:pic>
        <p:nvPicPr>
          <p:cNvPr id="7" name="Picture 6" descr="Diagram&#10;&#10;Description automatically generated">
            <a:extLst>
              <a:ext uri="{FF2B5EF4-FFF2-40B4-BE49-F238E27FC236}">
                <a16:creationId xmlns:a16="http://schemas.microsoft.com/office/drawing/2014/main" id="{8B14E7C0-A753-4A32-A9F1-7C87BF2E3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775249"/>
            <a:ext cx="7715250" cy="3849643"/>
          </a:xfrm>
          <a:prstGeom prst="rect">
            <a:avLst/>
          </a:prstGeom>
        </p:spPr>
      </p:pic>
    </p:spTree>
    <p:extLst>
      <p:ext uri="{BB962C8B-B14F-4D97-AF65-F5344CB8AC3E}">
        <p14:creationId xmlns:p14="http://schemas.microsoft.com/office/powerpoint/2010/main" val="89200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21C6B200-6A00-471C-96A7-17E6C5F28500}"/>
              </a:ext>
            </a:extLst>
          </p:cNvPr>
          <p:cNvGrpSpPr/>
          <p:nvPr/>
        </p:nvGrpSpPr>
        <p:grpSpPr>
          <a:xfrm>
            <a:off x="6480658" y="3214170"/>
            <a:ext cx="1094660" cy="966970"/>
            <a:chOff x="6659077" y="3065960"/>
            <a:chExt cx="1094660" cy="966970"/>
          </a:xfrm>
        </p:grpSpPr>
        <p:grpSp>
          <p:nvGrpSpPr>
            <p:cNvPr id="60" name="Group 59">
              <a:extLst>
                <a:ext uri="{FF2B5EF4-FFF2-40B4-BE49-F238E27FC236}">
                  <a16:creationId xmlns:a16="http://schemas.microsoft.com/office/drawing/2014/main" id="{E0F4FEB5-20B5-487D-A448-3C28F37EB4F6}"/>
                </a:ext>
              </a:extLst>
            </p:cNvPr>
            <p:cNvGrpSpPr/>
            <p:nvPr/>
          </p:nvGrpSpPr>
          <p:grpSpPr>
            <a:xfrm rot="10800000">
              <a:off x="6663113" y="3065960"/>
              <a:ext cx="1090623" cy="966970"/>
              <a:chOff x="219675" y="716106"/>
              <a:chExt cx="1090623" cy="966970"/>
            </a:xfrm>
          </p:grpSpPr>
          <p:sp>
            <p:nvSpPr>
              <p:cNvPr id="61" name="Rectangle 60">
                <a:extLst>
                  <a:ext uri="{FF2B5EF4-FFF2-40B4-BE49-F238E27FC236}">
                    <a16:creationId xmlns:a16="http://schemas.microsoft.com/office/drawing/2014/main" id="{EE1AE8F7-EC75-4E40-8163-E2EA7B218CC4}"/>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62" name="Rectangle 61">
                <a:extLst>
                  <a:ext uri="{FF2B5EF4-FFF2-40B4-BE49-F238E27FC236}">
                    <a16:creationId xmlns:a16="http://schemas.microsoft.com/office/drawing/2014/main" id="{49569371-1771-4112-B8B2-BEE16CBB3DB6}"/>
                  </a:ext>
                </a:extLst>
              </p:cNvPr>
              <p:cNvSpPr/>
              <p:nvPr/>
            </p:nvSpPr>
            <p:spPr>
              <a:xfrm>
                <a:off x="219675" y="716106"/>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63" name="TextBox 62">
              <a:extLst>
                <a:ext uri="{FF2B5EF4-FFF2-40B4-BE49-F238E27FC236}">
                  <a16:creationId xmlns:a16="http://schemas.microsoft.com/office/drawing/2014/main" id="{8970312A-3D92-4F02-BB52-8DC1938D91E6}"/>
                </a:ext>
              </a:extLst>
            </p:cNvPr>
            <p:cNvSpPr txBox="1"/>
            <p:nvPr/>
          </p:nvSpPr>
          <p:spPr>
            <a:xfrm>
              <a:off x="6659077" y="3722735"/>
              <a:ext cx="1094660" cy="246221"/>
            </a:xfrm>
            <a:prstGeom prst="rect">
              <a:avLst/>
            </a:prstGeom>
            <a:noFill/>
          </p:spPr>
          <p:txBody>
            <a:bodyPr wrap="square" rtlCol="0">
              <a:spAutoFit/>
            </a:bodyPr>
            <a:lstStyle/>
            <a:p>
              <a:pPr algn="ctr"/>
              <a:r>
                <a:rPr lang="en-US" sz="1000" b="1">
                  <a:solidFill>
                    <a:schemeClr val="bg1"/>
                  </a:solidFill>
                </a:rPr>
                <a:t>Fuse</a:t>
              </a:r>
            </a:p>
          </p:txBody>
        </p:sp>
      </p:grpSp>
      <p:pic>
        <p:nvPicPr>
          <p:cNvPr id="1028" name="Picture 4">
            <a:extLst>
              <a:ext uri="{FF2B5EF4-FFF2-40B4-BE49-F238E27FC236}">
                <a16:creationId xmlns:a16="http://schemas.microsoft.com/office/drawing/2014/main" id="{18EE6443-D658-4407-9C9B-199E9CF574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7" t="13992" r="20894" b="43137"/>
          <a:stretch/>
        </p:blipFill>
        <p:spPr bwMode="auto">
          <a:xfrm>
            <a:off x="6953571" y="3350488"/>
            <a:ext cx="609484" cy="353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32BDBC-B5AE-4422-BF80-1FC8965691FA}"/>
              </a:ext>
            </a:extLst>
          </p:cNvPr>
          <p:cNvSpPr>
            <a:spLocks noGrp="1"/>
          </p:cNvSpPr>
          <p:nvPr>
            <p:ph type="title"/>
          </p:nvPr>
        </p:nvSpPr>
        <p:spPr/>
        <p:txBody>
          <a:bodyPr>
            <a:noAutofit/>
          </a:bodyPr>
          <a:lstStyle/>
          <a:p>
            <a:r>
              <a:rPr lang="en-US" dirty="0"/>
              <a:t>Two-wheelers and three-wheelers</a:t>
            </a:r>
            <a:br>
              <a:rPr lang="en-US" dirty="0"/>
            </a:br>
            <a:r>
              <a:rPr lang="en-US" dirty="0"/>
              <a:t>charging application block diagram</a:t>
            </a:r>
          </a:p>
        </p:txBody>
      </p:sp>
      <p:sp>
        <p:nvSpPr>
          <p:cNvPr id="29" name="Rectangle 28">
            <a:extLst>
              <a:ext uri="{FF2B5EF4-FFF2-40B4-BE49-F238E27FC236}">
                <a16:creationId xmlns:a16="http://schemas.microsoft.com/office/drawing/2014/main" id="{01765314-E678-4732-9DA2-7554BECD0248}"/>
              </a:ext>
            </a:extLst>
          </p:cNvPr>
          <p:cNvSpPr/>
          <p:nvPr/>
        </p:nvSpPr>
        <p:spPr>
          <a:xfrm>
            <a:off x="1624297" y="974521"/>
            <a:ext cx="5502743" cy="13707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4" name="Rectangle 3">
            <a:extLst>
              <a:ext uri="{FF2B5EF4-FFF2-40B4-BE49-F238E27FC236}">
                <a16:creationId xmlns:a16="http://schemas.microsoft.com/office/drawing/2014/main" id="{C13CD278-31C1-4617-948E-7AE06C2B5CE5}"/>
              </a:ext>
            </a:extLst>
          </p:cNvPr>
          <p:cNvSpPr/>
          <p:nvPr/>
        </p:nvSpPr>
        <p:spPr>
          <a:xfrm>
            <a:off x="493815" y="1138896"/>
            <a:ext cx="993600" cy="739039"/>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000">
                <a:solidFill>
                  <a:schemeClr val="tx1"/>
                </a:solidFill>
                <a:latin typeface="Arial"/>
              </a:rPr>
              <a:t>Input </a:t>
            </a:r>
          </a:p>
          <a:p>
            <a:pPr algn="ctr" defTabSz="685800" fontAlgn="auto">
              <a:spcBef>
                <a:spcPts val="0"/>
              </a:spcBef>
              <a:spcAft>
                <a:spcPts val="0"/>
              </a:spcAft>
            </a:pPr>
            <a:r>
              <a:rPr lang="en-US" sz="1000">
                <a:solidFill>
                  <a:schemeClr val="tx1"/>
                </a:solidFill>
                <a:latin typeface="Arial"/>
              </a:rPr>
              <a:t>protection</a:t>
            </a:r>
          </a:p>
        </p:txBody>
      </p:sp>
      <p:sp>
        <p:nvSpPr>
          <p:cNvPr id="5" name="Rectangle 4">
            <a:extLst>
              <a:ext uri="{FF2B5EF4-FFF2-40B4-BE49-F238E27FC236}">
                <a16:creationId xmlns:a16="http://schemas.microsoft.com/office/drawing/2014/main" id="{29A5E04C-0184-4EDC-A349-4D02BAB9B3DF}"/>
              </a:ext>
            </a:extLst>
          </p:cNvPr>
          <p:cNvSpPr/>
          <p:nvPr/>
        </p:nvSpPr>
        <p:spPr>
          <a:xfrm>
            <a:off x="1935330" y="1138896"/>
            <a:ext cx="1399604" cy="739039"/>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000" dirty="0">
                <a:solidFill>
                  <a:schemeClr val="tx1"/>
                </a:solidFill>
                <a:latin typeface="Arial"/>
              </a:rPr>
              <a:t>Input rectification  </a:t>
            </a:r>
          </a:p>
          <a:p>
            <a:pPr algn="ctr" defTabSz="685800" fontAlgn="auto">
              <a:spcBef>
                <a:spcPts val="0"/>
              </a:spcBef>
              <a:spcAft>
                <a:spcPts val="0"/>
              </a:spcAft>
            </a:pPr>
            <a:r>
              <a:rPr lang="en-US" sz="1000" dirty="0">
                <a:solidFill>
                  <a:schemeClr val="tx1"/>
                </a:solidFill>
                <a:latin typeface="Arial"/>
              </a:rPr>
              <a:t>+ </a:t>
            </a:r>
          </a:p>
          <a:p>
            <a:pPr algn="ctr" defTabSz="685800" fontAlgn="auto">
              <a:spcBef>
                <a:spcPts val="0"/>
              </a:spcBef>
              <a:spcAft>
                <a:spcPts val="0"/>
              </a:spcAft>
            </a:pPr>
            <a:r>
              <a:rPr lang="en-US" sz="1000" dirty="0">
                <a:solidFill>
                  <a:schemeClr val="tx1"/>
                </a:solidFill>
                <a:latin typeface="Arial"/>
              </a:rPr>
              <a:t>Power Factor Control</a:t>
            </a:r>
            <a:br>
              <a:rPr lang="en-US" sz="1000" dirty="0">
                <a:solidFill>
                  <a:schemeClr val="tx1"/>
                </a:solidFill>
                <a:latin typeface="Arial"/>
              </a:rPr>
            </a:br>
            <a:r>
              <a:rPr lang="en-US" sz="1000" dirty="0">
                <a:solidFill>
                  <a:schemeClr val="tx1"/>
                </a:solidFill>
                <a:latin typeface="Arial"/>
              </a:rPr>
              <a:t>(PFC) </a:t>
            </a:r>
          </a:p>
        </p:txBody>
      </p:sp>
      <p:sp>
        <p:nvSpPr>
          <p:cNvPr id="6" name="Rectangle 5">
            <a:extLst>
              <a:ext uri="{FF2B5EF4-FFF2-40B4-BE49-F238E27FC236}">
                <a16:creationId xmlns:a16="http://schemas.microsoft.com/office/drawing/2014/main" id="{9BE7F197-B42A-4614-B573-B24B8C8DE1CA}"/>
              </a:ext>
            </a:extLst>
          </p:cNvPr>
          <p:cNvSpPr/>
          <p:nvPr/>
        </p:nvSpPr>
        <p:spPr>
          <a:xfrm>
            <a:off x="3896703" y="1138896"/>
            <a:ext cx="993600" cy="739039"/>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000">
                <a:solidFill>
                  <a:schemeClr val="tx1"/>
                </a:solidFill>
                <a:latin typeface="Arial"/>
              </a:rPr>
              <a:t>Primary</a:t>
            </a:r>
          </a:p>
          <a:p>
            <a:pPr algn="ctr" defTabSz="685800" fontAlgn="auto">
              <a:spcBef>
                <a:spcPts val="0"/>
              </a:spcBef>
              <a:spcAft>
                <a:spcPts val="0"/>
              </a:spcAft>
            </a:pPr>
            <a:r>
              <a:rPr lang="en-US" sz="1000">
                <a:solidFill>
                  <a:schemeClr val="tx1"/>
                </a:solidFill>
                <a:latin typeface="Arial"/>
              </a:rPr>
              <a:t>bridge</a:t>
            </a:r>
          </a:p>
        </p:txBody>
      </p:sp>
      <p:grpSp>
        <p:nvGrpSpPr>
          <p:cNvPr id="7" name="Group 6">
            <a:extLst>
              <a:ext uri="{FF2B5EF4-FFF2-40B4-BE49-F238E27FC236}">
                <a16:creationId xmlns:a16="http://schemas.microsoft.com/office/drawing/2014/main" id="{5E5E4818-9878-43AC-BA17-E2074A98DBF1}"/>
              </a:ext>
            </a:extLst>
          </p:cNvPr>
          <p:cNvGrpSpPr/>
          <p:nvPr/>
        </p:nvGrpSpPr>
        <p:grpSpPr>
          <a:xfrm rot="5400000">
            <a:off x="4880026" y="1421400"/>
            <a:ext cx="582423" cy="220348"/>
            <a:chOff x="4734087" y="1723026"/>
            <a:chExt cx="488153" cy="153479"/>
          </a:xfrm>
        </p:grpSpPr>
        <p:sp>
          <p:nvSpPr>
            <p:cNvPr id="8" name="Block Arc 7">
              <a:extLst>
                <a:ext uri="{FF2B5EF4-FFF2-40B4-BE49-F238E27FC236}">
                  <a16:creationId xmlns:a16="http://schemas.microsoft.com/office/drawing/2014/main" id="{8521FC2D-6145-45E1-A062-7A7761C8B361}"/>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sp>
          <p:nvSpPr>
            <p:cNvPr id="9" name="Block Arc 8">
              <a:extLst>
                <a:ext uri="{FF2B5EF4-FFF2-40B4-BE49-F238E27FC236}">
                  <a16:creationId xmlns:a16="http://schemas.microsoft.com/office/drawing/2014/main" id="{8BC28F70-91CA-4619-8062-FB3FA47BBA2C}"/>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sp>
          <p:nvSpPr>
            <p:cNvPr id="10" name="Block Arc 9">
              <a:extLst>
                <a:ext uri="{FF2B5EF4-FFF2-40B4-BE49-F238E27FC236}">
                  <a16:creationId xmlns:a16="http://schemas.microsoft.com/office/drawing/2014/main" id="{4BD97405-FA07-4177-A5AD-28A46D08ED14}"/>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sp>
          <p:nvSpPr>
            <p:cNvPr id="11" name="Block Arc 10">
              <a:extLst>
                <a:ext uri="{FF2B5EF4-FFF2-40B4-BE49-F238E27FC236}">
                  <a16:creationId xmlns:a16="http://schemas.microsoft.com/office/drawing/2014/main" id="{37FA27B8-A885-411B-8F3E-81621D957D4E}"/>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grpSp>
      <p:grpSp>
        <p:nvGrpSpPr>
          <p:cNvPr id="12" name="Group 11">
            <a:extLst>
              <a:ext uri="{FF2B5EF4-FFF2-40B4-BE49-F238E27FC236}">
                <a16:creationId xmlns:a16="http://schemas.microsoft.com/office/drawing/2014/main" id="{344C9E3D-5213-4179-9AAF-23EB59413116}"/>
              </a:ext>
            </a:extLst>
          </p:cNvPr>
          <p:cNvGrpSpPr/>
          <p:nvPr/>
        </p:nvGrpSpPr>
        <p:grpSpPr>
          <a:xfrm rot="16200000">
            <a:off x="5240247" y="1424864"/>
            <a:ext cx="592811" cy="203027"/>
            <a:chOff x="4734087" y="1723026"/>
            <a:chExt cx="488153" cy="153479"/>
          </a:xfrm>
        </p:grpSpPr>
        <p:sp>
          <p:nvSpPr>
            <p:cNvPr id="13" name="Block Arc 12">
              <a:extLst>
                <a:ext uri="{FF2B5EF4-FFF2-40B4-BE49-F238E27FC236}">
                  <a16:creationId xmlns:a16="http://schemas.microsoft.com/office/drawing/2014/main" id="{8DB01AA3-ABF7-47E2-9D68-CA4EF544EF5E}"/>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sp>
          <p:nvSpPr>
            <p:cNvPr id="14" name="Block Arc 13">
              <a:extLst>
                <a:ext uri="{FF2B5EF4-FFF2-40B4-BE49-F238E27FC236}">
                  <a16:creationId xmlns:a16="http://schemas.microsoft.com/office/drawing/2014/main" id="{71E512D7-96A4-47F1-A086-4C106787D095}"/>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sp>
          <p:nvSpPr>
            <p:cNvPr id="15" name="Block Arc 14">
              <a:extLst>
                <a:ext uri="{FF2B5EF4-FFF2-40B4-BE49-F238E27FC236}">
                  <a16:creationId xmlns:a16="http://schemas.microsoft.com/office/drawing/2014/main" id="{4ADC3820-61FC-4B02-9094-33A5834F4596}"/>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sp>
          <p:nvSpPr>
            <p:cNvPr id="16" name="Block Arc 15">
              <a:extLst>
                <a:ext uri="{FF2B5EF4-FFF2-40B4-BE49-F238E27FC236}">
                  <a16:creationId xmlns:a16="http://schemas.microsoft.com/office/drawing/2014/main" id="{13E4C7F1-3026-4790-8EC6-7B47AE75A916}"/>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0000"/>
                </a:solidFill>
                <a:latin typeface="Arial"/>
              </a:endParaRPr>
            </a:p>
          </p:txBody>
        </p:sp>
      </p:grpSp>
      <p:cxnSp>
        <p:nvCxnSpPr>
          <p:cNvPr id="18" name="Straight Connector 17">
            <a:extLst>
              <a:ext uri="{FF2B5EF4-FFF2-40B4-BE49-F238E27FC236}">
                <a16:creationId xmlns:a16="http://schemas.microsoft.com/office/drawing/2014/main" id="{9A835F10-7D56-4E63-8B11-E17FCBB90747}"/>
              </a:ext>
            </a:extLst>
          </p:cNvPr>
          <p:cNvCxnSpPr>
            <a:cxnSpLocks/>
            <a:stCxn id="8" idx="0"/>
          </p:cNvCxnSpPr>
          <p:nvPr/>
        </p:nvCxnSpPr>
        <p:spPr>
          <a:xfrm flipH="1" flipV="1">
            <a:off x="4893407" y="1240362"/>
            <a:ext cx="277830" cy="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B483F1-DAB4-4EF1-8F57-90FB329391C9}"/>
              </a:ext>
            </a:extLst>
          </p:cNvPr>
          <p:cNvCxnSpPr>
            <a:cxnSpLocks/>
          </p:cNvCxnSpPr>
          <p:nvPr/>
        </p:nvCxnSpPr>
        <p:spPr>
          <a:xfrm flipH="1">
            <a:off x="4899532" y="1822428"/>
            <a:ext cx="27279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51432A-0F6B-41BF-8B85-C54B75148580}"/>
              </a:ext>
            </a:extLst>
          </p:cNvPr>
          <p:cNvCxnSpPr/>
          <p:nvPr/>
        </p:nvCxnSpPr>
        <p:spPr>
          <a:xfrm flipH="1">
            <a:off x="5521728" y="1229972"/>
            <a:ext cx="283355" cy="53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BB23A-E7D4-4C06-A819-45E1EAD900E5}"/>
              </a:ext>
            </a:extLst>
          </p:cNvPr>
          <p:cNvCxnSpPr/>
          <p:nvPr/>
        </p:nvCxnSpPr>
        <p:spPr>
          <a:xfrm flipH="1">
            <a:off x="5536159" y="1822645"/>
            <a:ext cx="283355" cy="53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0D4E3E3-3D6C-4AE8-9396-C9A6D7808B3C}"/>
              </a:ext>
            </a:extLst>
          </p:cNvPr>
          <p:cNvSpPr/>
          <p:nvPr/>
        </p:nvSpPr>
        <p:spPr>
          <a:xfrm>
            <a:off x="5805745" y="1138896"/>
            <a:ext cx="993600" cy="739039"/>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000">
                <a:solidFill>
                  <a:schemeClr val="tx1"/>
                </a:solidFill>
                <a:latin typeface="Arial"/>
              </a:rPr>
              <a:t>Output</a:t>
            </a:r>
          </a:p>
          <a:p>
            <a:pPr algn="ctr" defTabSz="685800" fontAlgn="auto">
              <a:spcBef>
                <a:spcPts val="0"/>
              </a:spcBef>
              <a:spcAft>
                <a:spcPts val="0"/>
              </a:spcAft>
            </a:pPr>
            <a:r>
              <a:rPr lang="en-US" sz="1000">
                <a:solidFill>
                  <a:schemeClr val="tx1"/>
                </a:solidFill>
                <a:latin typeface="Arial"/>
              </a:rPr>
              <a:t>rectifier </a:t>
            </a:r>
          </a:p>
        </p:txBody>
      </p:sp>
      <p:sp>
        <p:nvSpPr>
          <p:cNvPr id="23" name="Rectangle 22">
            <a:extLst>
              <a:ext uri="{FF2B5EF4-FFF2-40B4-BE49-F238E27FC236}">
                <a16:creationId xmlns:a16="http://schemas.microsoft.com/office/drawing/2014/main" id="{F0530D37-E52D-49B0-BDE7-D3146CB26ACA}"/>
              </a:ext>
            </a:extLst>
          </p:cNvPr>
          <p:cNvSpPr/>
          <p:nvPr/>
        </p:nvSpPr>
        <p:spPr>
          <a:xfrm>
            <a:off x="7323679" y="1138896"/>
            <a:ext cx="993600" cy="739039"/>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000">
                <a:solidFill>
                  <a:schemeClr val="tx1"/>
                </a:solidFill>
                <a:latin typeface="Arial"/>
              </a:rPr>
              <a:t>Output</a:t>
            </a:r>
          </a:p>
          <a:p>
            <a:pPr algn="ctr" defTabSz="685800" fontAlgn="auto">
              <a:spcBef>
                <a:spcPts val="0"/>
              </a:spcBef>
              <a:spcAft>
                <a:spcPts val="0"/>
              </a:spcAft>
            </a:pPr>
            <a:r>
              <a:rPr lang="en-US" sz="1000">
                <a:solidFill>
                  <a:schemeClr val="tx1"/>
                </a:solidFill>
                <a:latin typeface="Arial"/>
              </a:rPr>
              <a:t>protection</a:t>
            </a:r>
          </a:p>
        </p:txBody>
      </p:sp>
      <p:cxnSp>
        <p:nvCxnSpPr>
          <p:cNvPr id="25" name="Straight Connector 24">
            <a:extLst>
              <a:ext uri="{FF2B5EF4-FFF2-40B4-BE49-F238E27FC236}">
                <a16:creationId xmlns:a16="http://schemas.microsoft.com/office/drawing/2014/main" id="{C0572331-6698-421A-B25F-C7AFBF1029E0}"/>
              </a:ext>
            </a:extLst>
          </p:cNvPr>
          <p:cNvCxnSpPr>
            <a:cxnSpLocks/>
            <a:stCxn id="4" idx="3"/>
            <a:endCxn id="5" idx="1"/>
          </p:cNvCxnSpPr>
          <p:nvPr/>
        </p:nvCxnSpPr>
        <p:spPr>
          <a:xfrm>
            <a:off x="1487415" y="1508416"/>
            <a:ext cx="44791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E6F77A-439C-4CF7-9B40-7F59B86231CB}"/>
              </a:ext>
            </a:extLst>
          </p:cNvPr>
          <p:cNvCxnSpPr>
            <a:cxnSpLocks/>
            <a:stCxn id="5" idx="3"/>
            <a:endCxn id="6" idx="1"/>
          </p:cNvCxnSpPr>
          <p:nvPr/>
        </p:nvCxnSpPr>
        <p:spPr>
          <a:xfrm>
            <a:off x="3334934" y="1508416"/>
            <a:ext cx="56176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B705DB-FA2E-454A-9F20-1AA5F9ACBCDD}"/>
              </a:ext>
            </a:extLst>
          </p:cNvPr>
          <p:cNvCxnSpPr>
            <a:cxnSpLocks/>
            <a:stCxn id="22" idx="3"/>
            <a:endCxn id="23" idx="1"/>
          </p:cNvCxnSpPr>
          <p:nvPr/>
        </p:nvCxnSpPr>
        <p:spPr>
          <a:xfrm>
            <a:off x="6799345" y="1508416"/>
            <a:ext cx="52433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A4ECE7-BDEC-4B8B-A534-0538CD20D8D1}"/>
              </a:ext>
            </a:extLst>
          </p:cNvPr>
          <p:cNvSpPr txBox="1"/>
          <p:nvPr/>
        </p:nvSpPr>
        <p:spPr>
          <a:xfrm>
            <a:off x="1613161" y="1872641"/>
            <a:ext cx="2066591" cy="461665"/>
          </a:xfrm>
          <a:prstGeom prst="rect">
            <a:avLst/>
          </a:prstGeom>
          <a:noFill/>
        </p:spPr>
        <p:txBody>
          <a:bodyPr wrap="none" rtlCol="0">
            <a:spAutoFit/>
          </a:bodyPr>
          <a:lstStyle/>
          <a:p>
            <a:pPr algn="ctr" defTabSz="685800" fontAlgn="auto">
              <a:spcBef>
                <a:spcPts val="0"/>
              </a:spcBef>
              <a:spcAft>
                <a:spcPts val="0"/>
              </a:spcAft>
            </a:pPr>
            <a:r>
              <a:rPr lang="en-US" sz="800" b="1" dirty="0">
                <a:solidFill>
                  <a:schemeClr val="tx1">
                    <a:lumMod val="65000"/>
                    <a:lumOff val="35000"/>
                  </a:schemeClr>
                </a:solidFill>
                <a:latin typeface="Arial"/>
                <a:ea typeface="+mn-ea"/>
              </a:rPr>
              <a:t>Diode Rectifier + Boost PFC Converter</a:t>
            </a:r>
          </a:p>
          <a:p>
            <a:pPr algn="ctr" defTabSz="685800" fontAlgn="auto">
              <a:spcBef>
                <a:spcPts val="0"/>
              </a:spcBef>
              <a:spcAft>
                <a:spcPts val="0"/>
              </a:spcAft>
            </a:pPr>
            <a:r>
              <a:rPr lang="en-US" sz="800" b="1" dirty="0">
                <a:solidFill>
                  <a:schemeClr val="tx1">
                    <a:lumMod val="65000"/>
                    <a:lumOff val="35000"/>
                  </a:schemeClr>
                </a:solidFill>
                <a:latin typeface="Arial"/>
                <a:ea typeface="+mn-ea"/>
              </a:rPr>
              <a:t>OR</a:t>
            </a:r>
          </a:p>
          <a:p>
            <a:pPr algn="ctr" defTabSz="685800" fontAlgn="auto">
              <a:spcBef>
                <a:spcPts val="0"/>
              </a:spcBef>
              <a:spcAft>
                <a:spcPts val="0"/>
              </a:spcAft>
            </a:pPr>
            <a:r>
              <a:rPr lang="en-US" sz="800" b="1" dirty="0">
                <a:solidFill>
                  <a:schemeClr val="tx1">
                    <a:lumMod val="65000"/>
                    <a:lumOff val="35000"/>
                  </a:schemeClr>
                </a:solidFill>
                <a:latin typeface="Arial"/>
                <a:ea typeface="+mn-ea"/>
              </a:rPr>
              <a:t>Bridgeless PFC Converter</a:t>
            </a:r>
          </a:p>
        </p:txBody>
      </p:sp>
      <p:sp>
        <p:nvSpPr>
          <p:cNvPr id="38" name="TextBox 37">
            <a:extLst>
              <a:ext uri="{FF2B5EF4-FFF2-40B4-BE49-F238E27FC236}">
                <a16:creationId xmlns:a16="http://schemas.microsoft.com/office/drawing/2014/main" id="{65CD8289-27FE-4A99-B776-325B6EFE94E7}"/>
              </a:ext>
            </a:extLst>
          </p:cNvPr>
          <p:cNvSpPr txBox="1"/>
          <p:nvPr/>
        </p:nvSpPr>
        <p:spPr>
          <a:xfrm>
            <a:off x="3733480" y="1872641"/>
            <a:ext cx="1399604" cy="461665"/>
          </a:xfrm>
          <a:prstGeom prst="rect">
            <a:avLst/>
          </a:prstGeom>
          <a:noFill/>
        </p:spPr>
        <p:txBody>
          <a:bodyPr wrap="square" rtlCol="0">
            <a:spAutoFit/>
          </a:bodyPr>
          <a:lstStyle/>
          <a:p>
            <a:pPr algn="ctr" defTabSz="685800" fontAlgn="auto">
              <a:spcBef>
                <a:spcPts val="0"/>
              </a:spcBef>
              <a:spcAft>
                <a:spcPts val="0"/>
              </a:spcAft>
            </a:pPr>
            <a:r>
              <a:rPr lang="en-US" sz="800" b="1" dirty="0">
                <a:solidFill>
                  <a:schemeClr val="tx1">
                    <a:lumMod val="65000"/>
                    <a:lumOff val="35000"/>
                  </a:schemeClr>
                </a:solidFill>
                <a:latin typeface="Arial"/>
                <a:ea typeface="+mn-ea"/>
              </a:rPr>
              <a:t>Phase shift Half or</a:t>
            </a:r>
          </a:p>
          <a:p>
            <a:pPr algn="ctr" defTabSz="685800" fontAlgn="auto">
              <a:spcBef>
                <a:spcPts val="0"/>
              </a:spcBef>
              <a:spcAft>
                <a:spcPts val="0"/>
              </a:spcAft>
            </a:pPr>
            <a:r>
              <a:rPr lang="en-US" sz="800" b="1" dirty="0">
                <a:solidFill>
                  <a:schemeClr val="tx1">
                    <a:lumMod val="65000"/>
                    <a:lumOff val="35000"/>
                  </a:schemeClr>
                </a:solidFill>
                <a:latin typeface="Arial"/>
                <a:ea typeface="+mn-ea"/>
              </a:rPr>
              <a:t>Full Bridge</a:t>
            </a:r>
          </a:p>
          <a:p>
            <a:pPr algn="ctr" defTabSz="685800" fontAlgn="auto">
              <a:spcBef>
                <a:spcPts val="0"/>
              </a:spcBef>
              <a:spcAft>
                <a:spcPts val="0"/>
              </a:spcAft>
            </a:pPr>
            <a:r>
              <a:rPr lang="en-US" sz="800" b="1" dirty="0">
                <a:solidFill>
                  <a:schemeClr val="tx1">
                    <a:lumMod val="65000"/>
                    <a:lumOff val="35000"/>
                  </a:schemeClr>
                </a:solidFill>
                <a:latin typeface="Arial"/>
                <a:ea typeface="+mn-ea"/>
              </a:rPr>
              <a:t>Resonant LLC topology</a:t>
            </a:r>
          </a:p>
        </p:txBody>
      </p:sp>
      <p:sp>
        <p:nvSpPr>
          <p:cNvPr id="39" name="TextBox 38">
            <a:extLst>
              <a:ext uri="{FF2B5EF4-FFF2-40B4-BE49-F238E27FC236}">
                <a16:creationId xmlns:a16="http://schemas.microsoft.com/office/drawing/2014/main" id="{8DC0284E-D1BA-4FC2-B3C3-4F3F3F8F3023}"/>
              </a:ext>
            </a:extLst>
          </p:cNvPr>
          <p:cNvSpPr txBox="1"/>
          <p:nvPr/>
        </p:nvSpPr>
        <p:spPr>
          <a:xfrm>
            <a:off x="5711727" y="1872641"/>
            <a:ext cx="1212190" cy="338554"/>
          </a:xfrm>
          <a:prstGeom prst="rect">
            <a:avLst/>
          </a:prstGeom>
          <a:noFill/>
        </p:spPr>
        <p:txBody>
          <a:bodyPr wrap="none" rtlCol="0">
            <a:spAutoFit/>
          </a:bodyPr>
          <a:lstStyle/>
          <a:p>
            <a:pPr algn="ctr" defTabSz="685800" fontAlgn="auto">
              <a:spcBef>
                <a:spcPts val="0"/>
              </a:spcBef>
              <a:spcAft>
                <a:spcPts val="0"/>
              </a:spcAft>
            </a:pPr>
            <a:r>
              <a:rPr lang="en-US" sz="800" b="1" dirty="0">
                <a:solidFill>
                  <a:schemeClr val="tx1">
                    <a:lumMod val="65000"/>
                    <a:lumOff val="35000"/>
                  </a:schemeClr>
                </a:solidFill>
                <a:latin typeface="Arial"/>
                <a:ea typeface="+mn-ea"/>
              </a:rPr>
              <a:t> Passive rectification</a:t>
            </a:r>
          </a:p>
          <a:p>
            <a:pPr algn="ctr" defTabSz="685800" fontAlgn="auto">
              <a:spcBef>
                <a:spcPts val="0"/>
              </a:spcBef>
              <a:spcAft>
                <a:spcPts val="0"/>
              </a:spcAft>
            </a:pPr>
            <a:r>
              <a:rPr lang="en-US" sz="800" b="1" dirty="0">
                <a:solidFill>
                  <a:schemeClr val="tx1">
                    <a:lumMod val="65000"/>
                    <a:lumOff val="35000"/>
                  </a:schemeClr>
                </a:solidFill>
                <a:latin typeface="Arial"/>
                <a:ea typeface="+mn-ea"/>
              </a:rPr>
              <a:t> Active rectification</a:t>
            </a:r>
          </a:p>
        </p:txBody>
      </p:sp>
      <p:sp>
        <p:nvSpPr>
          <p:cNvPr id="33" name="TextBox 32">
            <a:extLst>
              <a:ext uri="{FF2B5EF4-FFF2-40B4-BE49-F238E27FC236}">
                <a16:creationId xmlns:a16="http://schemas.microsoft.com/office/drawing/2014/main" id="{270F678E-3253-4C71-9A7B-F82454CA6F2B}"/>
              </a:ext>
            </a:extLst>
          </p:cNvPr>
          <p:cNvSpPr txBox="1"/>
          <p:nvPr/>
        </p:nvSpPr>
        <p:spPr>
          <a:xfrm>
            <a:off x="1376032" y="1025022"/>
            <a:ext cx="228600" cy="230400"/>
          </a:xfrm>
          <a:prstGeom prst="rect">
            <a:avLst/>
          </a:prstGeom>
          <a:solidFill>
            <a:srgbClr val="007E3A"/>
          </a:solidFill>
        </p:spPr>
        <p:txBody>
          <a:bodyPr wrap="square" rtlCol="0">
            <a:spAutoFit/>
          </a:bodyPr>
          <a:lstStyle/>
          <a:p>
            <a:pPr algn="ctr"/>
            <a:r>
              <a:rPr lang="en-US" sz="800" b="1">
                <a:solidFill>
                  <a:schemeClr val="bg1"/>
                </a:solidFill>
              </a:rPr>
              <a:t>1</a:t>
            </a:r>
          </a:p>
        </p:txBody>
      </p:sp>
      <p:sp>
        <p:nvSpPr>
          <p:cNvPr id="34" name="TextBox 33">
            <a:extLst>
              <a:ext uri="{FF2B5EF4-FFF2-40B4-BE49-F238E27FC236}">
                <a16:creationId xmlns:a16="http://schemas.microsoft.com/office/drawing/2014/main" id="{717F6F06-DA17-46F3-9FEE-B648E687D3FA}"/>
              </a:ext>
            </a:extLst>
          </p:cNvPr>
          <p:cNvSpPr txBox="1"/>
          <p:nvPr/>
        </p:nvSpPr>
        <p:spPr>
          <a:xfrm>
            <a:off x="7016971" y="864542"/>
            <a:ext cx="228600" cy="230400"/>
          </a:xfrm>
          <a:prstGeom prst="rect">
            <a:avLst/>
          </a:prstGeom>
          <a:solidFill>
            <a:srgbClr val="007E3A"/>
          </a:solidFill>
        </p:spPr>
        <p:txBody>
          <a:bodyPr wrap="square" rtlCol="0">
            <a:spAutoFit/>
          </a:bodyPr>
          <a:lstStyle/>
          <a:p>
            <a:pPr algn="ctr"/>
            <a:r>
              <a:rPr lang="en-US" sz="800" b="1">
                <a:solidFill>
                  <a:schemeClr val="bg1"/>
                </a:solidFill>
              </a:rPr>
              <a:t>2</a:t>
            </a:r>
          </a:p>
        </p:txBody>
      </p:sp>
      <p:sp>
        <p:nvSpPr>
          <p:cNvPr id="36" name="TextBox 35">
            <a:extLst>
              <a:ext uri="{FF2B5EF4-FFF2-40B4-BE49-F238E27FC236}">
                <a16:creationId xmlns:a16="http://schemas.microsoft.com/office/drawing/2014/main" id="{6EF09E9D-FEB4-45B9-90A6-657B80C8EB72}"/>
              </a:ext>
            </a:extLst>
          </p:cNvPr>
          <p:cNvSpPr txBox="1"/>
          <p:nvPr/>
        </p:nvSpPr>
        <p:spPr>
          <a:xfrm>
            <a:off x="8202872" y="1025022"/>
            <a:ext cx="228600" cy="230400"/>
          </a:xfrm>
          <a:prstGeom prst="rect">
            <a:avLst/>
          </a:prstGeom>
          <a:solidFill>
            <a:srgbClr val="007E3A"/>
          </a:solidFill>
        </p:spPr>
        <p:txBody>
          <a:bodyPr wrap="square" rtlCol="0">
            <a:spAutoFit/>
          </a:bodyPr>
          <a:lstStyle/>
          <a:p>
            <a:pPr algn="ctr"/>
            <a:r>
              <a:rPr lang="en-US" sz="800" b="1">
                <a:solidFill>
                  <a:schemeClr val="bg1"/>
                </a:solidFill>
              </a:rPr>
              <a:t>3</a:t>
            </a:r>
          </a:p>
        </p:txBody>
      </p:sp>
      <p:grpSp>
        <p:nvGrpSpPr>
          <p:cNvPr id="75" name="Group 74">
            <a:extLst>
              <a:ext uri="{FF2B5EF4-FFF2-40B4-BE49-F238E27FC236}">
                <a16:creationId xmlns:a16="http://schemas.microsoft.com/office/drawing/2014/main" id="{2DB425C0-D1A0-4A89-A22B-8AD182EA4E8B}"/>
              </a:ext>
            </a:extLst>
          </p:cNvPr>
          <p:cNvGrpSpPr/>
          <p:nvPr/>
        </p:nvGrpSpPr>
        <p:grpSpPr>
          <a:xfrm>
            <a:off x="1672557" y="3214170"/>
            <a:ext cx="1090623" cy="964493"/>
            <a:chOff x="656726" y="3065960"/>
            <a:chExt cx="1090623" cy="964493"/>
          </a:xfrm>
        </p:grpSpPr>
        <p:grpSp>
          <p:nvGrpSpPr>
            <p:cNvPr id="40" name="Group 39">
              <a:extLst>
                <a:ext uri="{FF2B5EF4-FFF2-40B4-BE49-F238E27FC236}">
                  <a16:creationId xmlns:a16="http://schemas.microsoft.com/office/drawing/2014/main" id="{52D56A98-3F09-452D-9929-7AFB430AA7B6}"/>
                </a:ext>
              </a:extLst>
            </p:cNvPr>
            <p:cNvGrpSpPr/>
            <p:nvPr/>
          </p:nvGrpSpPr>
          <p:grpSpPr>
            <a:xfrm rot="10800000">
              <a:off x="656726" y="3065960"/>
              <a:ext cx="1090623" cy="964493"/>
              <a:chOff x="219675" y="718583"/>
              <a:chExt cx="1090623" cy="964493"/>
            </a:xfrm>
          </p:grpSpPr>
          <p:sp>
            <p:nvSpPr>
              <p:cNvPr id="41" name="Rectangle 40">
                <a:extLst>
                  <a:ext uri="{FF2B5EF4-FFF2-40B4-BE49-F238E27FC236}">
                    <a16:creationId xmlns:a16="http://schemas.microsoft.com/office/drawing/2014/main" id="{C9F043D1-1E5F-4A68-B97E-B548E885781B}"/>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42" name="Rectangle 41">
                <a:extLst>
                  <a:ext uri="{FF2B5EF4-FFF2-40B4-BE49-F238E27FC236}">
                    <a16:creationId xmlns:a16="http://schemas.microsoft.com/office/drawing/2014/main" id="{A835A184-981F-4BEF-ACD6-BF635FDD06AF}"/>
                  </a:ext>
                </a:extLst>
              </p:cNvPr>
              <p:cNvSpPr/>
              <p:nvPr/>
            </p:nvSpPr>
            <p:spPr>
              <a:xfrm>
                <a:off x="219675" y="718583"/>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43" name="TextBox 42">
              <a:extLst>
                <a:ext uri="{FF2B5EF4-FFF2-40B4-BE49-F238E27FC236}">
                  <a16:creationId xmlns:a16="http://schemas.microsoft.com/office/drawing/2014/main" id="{E650235D-868C-44C2-9083-551AA24B582E}"/>
                </a:ext>
              </a:extLst>
            </p:cNvPr>
            <p:cNvSpPr txBox="1"/>
            <p:nvPr/>
          </p:nvSpPr>
          <p:spPr>
            <a:xfrm>
              <a:off x="656726" y="3724462"/>
              <a:ext cx="1087951" cy="246221"/>
            </a:xfrm>
            <a:prstGeom prst="rect">
              <a:avLst/>
            </a:prstGeom>
            <a:noFill/>
          </p:spPr>
          <p:txBody>
            <a:bodyPr wrap="square" rtlCol="0">
              <a:spAutoFit/>
            </a:bodyPr>
            <a:lstStyle/>
            <a:p>
              <a:pPr algn="ctr"/>
              <a:r>
                <a:rPr lang="en-US" sz="1000" b="1">
                  <a:solidFill>
                    <a:schemeClr val="bg1"/>
                  </a:solidFill>
                </a:rPr>
                <a:t>MOV + GDT</a:t>
              </a:r>
            </a:p>
          </p:txBody>
        </p:sp>
        <p:pic>
          <p:nvPicPr>
            <p:cNvPr id="64" name="Picture 63" descr="A picture containing red, vegetable&#10;&#10;Description automatically generated">
              <a:extLst>
                <a:ext uri="{FF2B5EF4-FFF2-40B4-BE49-F238E27FC236}">
                  <a16:creationId xmlns:a16="http://schemas.microsoft.com/office/drawing/2014/main" id="{19B4EA50-8EB1-4F43-8E2D-3A6AB9F58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8393" y="3118712"/>
              <a:ext cx="443551" cy="499777"/>
            </a:xfrm>
            <a:prstGeom prst="rect">
              <a:avLst/>
            </a:prstGeom>
          </p:spPr>
        </p:pic>
      </p:grpSp>
      <p:grpSp>
        <p:nvGrpSpPr>
          <p:cNvPr id="110" name="Group 109">
            <a:extLst>
              <a:ext uri="{FF2B5EF4-FFF2-40B4-BE49-F238E27FC236}">
                <a16:creationId xmlns:a16="http://schemas.microsoft.com/office/drawing/2014/main" id="{9E385AF6-83E3-44F0-84AB-01C6AA73630A}"/>
              </a:ext>
            </a:extLst>
          </p:cNvPr>
          <p:cNvGrpSpPr/>
          <p:nvPr/>
        </p:nvGrpSpPr>
        <p:grpSpPr>
          <a:xfrm>
            <a:off x="457200" y="3214176"/>
            <a:ext cx="1097425" cy="965011"/>
            <a:chOff x="650706" y="2182484"/>
            <a:chExt cx="1097425" cy="965011"/>
          </a:xfrm>
        </p:grpSpPr>
        <p:grpSp>
          <p:nvGrpSpPr>
            <p:cNvPr id="30" name="Group 29">
              <a:extLst>
                <a:ext uri="{FF2B5EF4-FFF2-40B4-BE49-F238E27FC236}">
                  <a16:creationId xmlns:a16="http://schemas.microsoft.com/office/drawing/2014/main" id="{3DA11D37-AB02-400C-912A-84D822C05DD1}"/>
                </a:ext>
              </a:extLst>
            </p:cNvPr>
            <p:cNvGrpSpPr/>
            <p:nvPr/>
          </p:nvGrpSpPr>
          <p:grpSpPr>
            <a:xfrm rot="10800000">
              <a:off x="656726" y="2182484"/>
              <a:ext cx="1090623" cy="965011"/>
              <a:chOff x="219675" y="718065"/>
              <a:chExt cx="1090623" cy="965011"/>
            </a:xfrm>
          </p:grpSpPr>
          <p:sp>
            <p:nvSpPr>
              <p:cNvPr id="31" name="Rectangle 30">
                <a:extLst>
                  <a:ext uri="{FF2B5EF4-FFF2-40B4-BE49-F238E27FC236}">
                    <a16:creationId xmlns:a16="http://schemas.microsoft.com/office/drawing/2014/main" id="{954430B9-A2E0-4A7B-BFD1-83B240018472}"/>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32" name="Rectangle 31">
                <a:extLst>
                  <a:ext uri="{FF2B5EF4-FFF2-40B4-BE49-F238E27FC236}">
                    <a16:creationId xmlns:a16="http://schemas.microsoft.com/office/drawing/2014/main" id="{463F840A-6E1B-4DB5-8889-09ECD852E0ED}"/>
                  </a:ext>
                </a:extLst>
              </p:cNvPr>
              <p:cNvSpPr/>
              <p:nvPr/>
            </p:nvSpPr>
            <p:spPr>
              <a:xfrm>
                <a:off x="219675" y="718065"/>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37" name="TextBox 36">
              <a:extLst>
                <a:ext uri="{FF2B5EF4-FFF2-40B4-BE49-F238E27FC236}">
                  <a16:creationId xmlns:a16="http://schemas.microsoft.com/office/drawing/2014/main" id="{5D0B48A2-6431-4620-808F-0D9A0D90B72D}"/>
                </a:ext>
              </a:extLst>
            </p:cNvPr>
            <p:cNvSpPr txBox="1"/>
            <p:nvPr/>
          </p:nvSpPr>
          <p:spPr>
            <a:xfrm>
              <a:off x="650706" y="2883396"/>
              <a:ext cx="1097425" cy="153888"/>
            </a:xfrm>
            <a:prstGeom prst="rect">
              <a:avLst/>
            </a:prstGeom>
            <a:noFill/>
          </p:spPr>
          <p:txBody>
            <a:bodyPr wrap="square" lIns="0" tIns="0" rIns="0" bIns="0" rtlCol="0">
              <a:spAutoFit/>
            </a:bodyPr>
            <a:lstStyle/>
            <a:p>
              <a:pPr algn="ctr"/>
              <a:r>
                <a:rPr lang="en-US" sz="1000" b="1" spc="-50">
                  <a:solidFill>
                    <a:schemeClr val="bg1"/>
                  </a:solidFill>
                </a:rPr>
                <a:t>Fuse </a:t>
              </a:r>
            </a:p>
          </p:txBody>
        </p:sp>
        <p:pic>
          <p:nvPicPr>
            <p:cNvPr id="74" name="Picture 73" descr="A close-up of a knife&#10;&#10;Description automatically generated with low confidence">
              <a:extLst>
                <a:ext uri="{FF2B5EF4-FFF2-40B4-BE49-F238E27FC236}">
                  <a16:creationId xmlns:a16="http://schemas.microsoft.com/office/drawing/2014/main" id="{46BBAAA5-2F25-46A1-97DB-BD5821482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234" y="2234431"/>
              <a:ext cx="528918" cy="514072"/>
            </a:xfrm>
            <a:prstGeom prst="rect">
              <a:avLst/>
            </a:prstGeom>
          </p:spPr>
        </p:pic>
      </p:grpSp>
      <p:sp>
        <p:nvSpPr>
          <p:cNvPr id="77" name="TextBox 76">
            <a:extLst>
              <a:ext uri="{FF2B5EF4-FFF2-40B4-BE49-F238E27FC236}">
                <a16:creationId xmlns:a16="http://schemas.microsoft.com/office/drawing/2014/main" id="{6F761593-F15A-46E2-9806-E940301002A2}"/>
              </a:ext>
            </a:extLst>
          </p:cNvPr>
          <p:cNvSpPr txBox="1"/>
          <p:nvPr/>
        </p:nvSpPr>
        <p:spPr>
          <a:xfrm>
            <a:off x="1533118" y="4396329"/>
            <a:ext cx="867536" cy="369332"/>
          </a:xfrm>
          <a:prstGeom prst="rect">
            <a:avLst/>
          </a:prstGeom>
          <a:noFill/>
        </p:spPr>
        <p:txBody>
          <a:bodyPr wrap="square" rtlCol="0">
            <a:spAutoFit/>
          </a:bodyPr>
          <a:lstStyle/>
          <a:p>
            <a:r>
              <a:rPr lang="en-IN" sz="900" b="1">
                <a:solidFill>
                  <a:schemeClr val="tx1">
                    <a:lumMod val="65000"/>
                    <a:lumOff val="35000"/>
                  </a:schemeClr>
                </a:solidFill>
              </a:rPr>
              <a:t>Input</a:t>
            </a:r>
          </a:p>
          <a:p>
            <a:r>
              <a:rPr lang="en-IN" sz="900" b="1">
                <a:solidFill>
                  <a:schemeClr val="tx1">
                    <a:lumMod val="65000"/>
                    <a:lumOff val="35000"/>
                  </a:schemeClr>
                </a:solidFill>
              </a:rPr>
              <a:t>protection</a:t>
            </a:r>
          </a:p>
        </p:txBody>
      </p:sp>
      <p:sp>
        <p:nvSpPr>
          <p:cNvPr id="78" name="Left Brace 77">
            <a:extLst>
              <a:ext uri="{FF2B5EF4-FFF2-40B4-BE49-F238E27FC236}">
                <a16:creationId xmlns:a16="http://schemas.microsoft.com/office/drawing/2014/main" id="{F2FB7466-C3B1-43A1-AF12-01B87E123BF8}"/>
              </a:ext>
            </a:extLst>
          </p:cNvPr>
          <p:cNvSpPr/>
          <p:nvPr/>
        </p:nvSpPr>
        <p:spPr>
          <a:xfrm rot="16200000">
            <a:off x="4524178" y="2568336"/>
            <a:ext cx="214639" cy="3496317"/>
          </a:xfrm>
          <a:prstGeom prst="leftBrace">
            <a:avLst/>
          </a:prstGeom>
          <a:ln w="12700">
            <a:solidFill>
              <a:srgbClr val="007E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9" name="TextBox 78">
            <a:extLst>
              <a:ext uri="{FF2B5EF4-FFF2-40B4-BE49-F238E27FC236}">
                <a16:creationId xmlns:a16="http://schemas.microsoft.com/office/drawing/2014/main" id="{73FA05D1-8779-4CEF-A3B1-CE5626BA2B70}"/>
              </a:ext>
            </a:extLst>
          </p:cNvPr>
          <p:cNvSpPr txBox="1"/>
          <p:nvPr/>
        </p:nvSpPr>
        <p:spPr>
          <a:xfrm>
            <a:off x="4572000" y="4396635"/>
            <a:ext cx="878117" cy="369332"/>
          </a:xfrm>
          <a:prstGeom prst="rect">
            <a:avLst/>
          </a:prstGeom>
          <a:noFill/>
        </p:spPr>
        <p:txBody>
          <a:bodyPr wrap="square" rtlCol="0">
            <a:spAutoFit/>
          </a:bodyPr>
          <a:lstStyle/>
          <a:p>
            <a:r>
              <a:rPr lang="en-IN" sz="900" b="1">
                <a:solidFill>
                  <a:schemeClr val="tx1">
                    <a:lumMod val="65000"/>
                    <a:lumOff val="35000"/>
                  </a:schemeClr>
                </a:solidFill>
              </a:rPr>
              <a:t>Power</a:t>
            </a:r>
          </a:p>
          <a:p>
            <a:r>
              <a:rPr lang="en-IN" sz="900" b="1">
                <a:solidFill>
                  <a:schemeClr val="tx1">
                    <a:lumMod val="65000"/>
                    <a:lumOff val="35000"/>
                  </a:schemeClr>
                </a:solidFill>
              </a:rPr>
              <a:t>conversion</a:t>
            </a:r>
          </a:p>
        </p:txBody>
      </p:sp>
      <p:sp>
        <p:nvSpPr>
          <p:cNvPr id="82" name="Left Brace 81">
            <a:extLst>
              <a:ext uri="{FF2B5EF4-FFF2-40B4-BE49-F238E27FC236}">
                <a16:creationId xmlns:a16="http://schemas.microsoft.com/office/drawing/2014/main" id="{32C1382E-2BCC-4A23-BA54-E22FE48CF7BD}"/>
              </a:ext>
            </a:extLst>
          </p:cNvPr>
          <p:cNvSpPr/>
          <p:nvPr/>
        </p:nvSpPr>
        <p:spPr>
          <a:xfrm rot="16200000">
            <a:off x="6926721" y="3771183"/>
            <a:ext cx="214640" cy="1090624"/>
          </a:xfrm>
          <a:prstGeom prst="leftBrace">
            <a:avLst/>
          </a:prstGeom>
          <a:ln w="12700">
            <a:solidFill>
              <a:srgbClr val="007E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3" name="TextBox 82">
            <a:extLst>
              <a:ext uri="{FF2B5EF4-FFF2-40B4-BE49-F238E27FC236}">
                <a16:creationId xmlns:a16="http://schemas.microsoft.com/office/drawing/2014/main" id="{F6E092C3-C51D-42BD-8C02-2F747FADEAAD}"/>
              </a:ext>
            </a:extLst>
          </p:cNvPr>
          <p:cNvSpPr txBox="1"/>
          <p:nvPr/>
        </p:nvSpPr>
        <p:spPr>
          <a:xfrm>
            <a:off x="6952879" y="4396635"/>
            <a:ext cx="823141" cy="369332"/>
          </a:xfrm>
          <a:prstGeom prst="rect">
            <a:avLst/>
          </a:prstGeom>
          <a:noFill/>
        </p:spPr>
        <p:txBody>
          <a:bodyPr wrap="square" rtlCol="0">
            <a:spAutoFit/>
          </a:bodyPr>
          <a:lstStyle/>
          <a:p>
            <a:r>
              <a:rPr lang="en-IN" sz="900" b="1">
                <a:solidFill>
                  <a:schemeClr val="tx1">
                    <a:lumMod val="65000"/>
                    <a:lumOff val="35000"/>
                  </a:schemeClr>
                </a:solidFill>
              </a:rPr>
              <a:t>Output</a:t>
            </a:r>
          </a:p>
          <a:p>
            <a:r>
              <a:rPr lang="en-IN" sz="900" b="1">
                <a:solidFill>
                  <a:schemeClr val="tx1">
                    <a:lumMod val="65000"/>
                    <a:lumOff val="35000"/>
                  </a:schemeClr>
                </a:solidFill>
              </a:rPr>
              <a:t>protection</a:t>
            </a:r>
          </a:p>
        </p:txBody>
      </p:sp>
      <p:sp>
        <p:nvSpPr>
          <p:cNvPr id="86" name="TextBox 85">
            <a:extLst>
              <a:ext uri="{FF2B5EF4-FFF2-40B4-BE49-F238E27FC236}">
                <a16:creationId xmlns:a16="http://schemas.microsoft.com/office/drawing/2014/main" id="{73B84144-B5EB-4828-A6D9-62832D6B4F92}"/>
              </a:ext>
            </a:extLst>
          </p:cNvPr>
          <p:cNvSpPr txBox="1"/>
          <p:nvPr/>
        </p:nvSpPr>
        <p:spPr>
          <a:xfrm>
            <a:off x="1362494" y="4469234"/>
            <a:ext cx="228600" cy="230832"/>
          </a:xfrm>
          <a:prstGeom prst="rect">
            <a:avLst/>
          </a:prstGeom>
          <a:solidFill>
            <a:srgbClr val="007E3A"/>
          </a:solidFill>
        </p:spPr>
        <p:txBody>
          <a:bodyPr wrap="square" rtlCol="0">
            <a:spAutoFit/>
          </a:bodyPr>
          <a:lstStyle/>
          <a:p>
            <a:pPr algn="ctr"/>
            <a:r>
              <a:rPr lang="en-US" sz="900" b="1">
                <a:solidFill>
                  <a:schemeClr val="bg1"/>
                </a:solidFill>
              </a:rPr>
              <a:t>1</a:t>
            </a:r>
          </a:p>
        </p:txBody>
      </p:sp>
      <p:sp>
        <p:nvSpPr>
          <p:cNvPr id="87" name="TextBox 86">
            <a:extLst>
              <a:ext uri="{FF2B5EF4-FFF2-40B4-BE49-F238E27FC236}">
                <a16:creationId xmlns:a16="http://schemas.microsoft.com/office/drawing/2014/main" id="{72F92877-1A73-4607-A1A7-6CD50C7A7714}"/>
              </a:ext>
            </a:extLst>
          </p:cNvPr>
          <p:cNvSpPr txBox="1"/>
          <p:nvPr/>
        </p:nvSpPr>
        <p:spPr>
          <a:xfrm>
            <a:off x="4393503" y="4469540"/>
            <a:ext cx="228600" cy="230832"/>
          </a:xfrm>
          <a:prstGeom prst="rect">
            <a:avLst/>
          </a:prstGeom>
          <a:solidFill>
            <a:srgbClr val="007E3A"/>
          </a:solidFill>
        </p:spPr>
        <p:txBody>
          <a:bodyPr wrap="square" rtlCol="0">
            <a:spAutoFit/>
          </a:bodyPr>
          <a:lstStyle/>
          <a:p>
            <a:r>
              <a:rPr lang="en-US" sz="900" b="1">
                <a:solidFill>
                  <a:schemeClr val="bg1"/>
                </a:solidFill>
              </a:rPr>
              <a:t>2</a:t>
            </a:r>
          </a:p>
        </p:txBody>
      </p:sp>
      <p:sp>
        <p:nvSpPr>
          <p:cNvPr id="89" name="TextBox 88">
            <a:extLst>
              <a:ext uri="{FF2B5EF4-FFF2-40B4-BE49-F238E27FC236}">
                <a16:creationId xmlns:a16="http://schemas.microsoft.com/office/drawing/2014/main" id="{EF410919-9921-4C13-A4FC-394761B30741}"/>
              </a:ext>
            </a:extLst>
          </p:cNvPr>
          <p:cNvSpPr txBox="1"/>
          <p:nvPr/>
        </p:nvSpPr>
        <p:spPr>
          <a:xfrm>
            <a:off x="6783224" y="4469540"/>
            <a:ext cx="228600" cy="230832"/>
          </a:xfrm>
          <a:prstGeom prst="rect">
            <a:avLst/>
          </a:prstGeom>
          <a:solidFill>
            <a:srgbClr val="007E3A"/>
          </a:solidFill>
        </p:spPr>
        <p:txBody>
          <a:bodyPr wrap="square" rtlCol="0">
            <a:spAutoFit/>
          </a:bodyPr>
          <a:lstStyle/>
          <a:p>
            <a:pPr algn="ctr"/>
            <a:r>
              <a:rPr lang="en-US" sz="900" b="1">
                <a:solidFill>
                  <a:schemeClr val="bg1"/>
                </a:solidFill>
              </a:rPr>
              <a:t>3</a:t>
            </a:r>
          </a:p>
        </p:txBody>
      </p:sp>
      <p:grpSp>
        <p:nvGrpSpPr>
          <p:cNvPr id="68" name="Group 67">
            <a:extLst>
              <a:ext uri="{FF2B5EF4-FFF2-40B4-BE49-F238E27FC236}">
                <a16:creationId xmlns:a16="http://schemas.microsoft.com/office/drawing/2014/main" id="{467251AE-7C99-4E92-9E18-846C209968E5}"/>
              </a:ext>
            </a:extLst>
          </p:cNvPr>
          <p:cNvGrpSpPr/>
          <p:nvPr/>
        </p:nvGrpSpPr>
        <p:grpSpPr>
          <a:xfrm>
            <a:off x="2883340" y="3210223"/>
            <a:ext cx="1090623" cy="966785"/>
            <a:chOff x="1850977" y="3062013"/>
            <a:chExt cx="1090623" cy="966785"/>
          </a:xfrm>
        </p:grpSpPr>
        <p:grpSp>
          <p:nvGrpSpPr>
            <p:cNvPr id="90" name="Group 89">
              <a:extLst>
                <a:ext uri="{FF2B5EF4-FFF2-40B4-BE49-F238E27FC236}">
                  <a16:creationId xmlns:a16="http://schemas.microsoft.com/office/drawing/2014/main" id="{8BA8069D-BF22-491C-BF43-DF286D43E35C}"/>
                </a:ext>
              </a:extLst>
            </p:cNvPr>
            <p:cNvGrpSpPr/>
            <p:nvPr/>
          </p:nvGrpSpPr>
          <p:grpSpPr>
            <a:xfrm rot="10800000">
              <a:off x="1850977" y="3062013"/>
              <a:ext cx="1090623" cy="966785"/>
              <a:chOff x="219675" y="716291"/>
              <a:chExt cx="1090623" cy="966785"/>
            </a:xfrm>
          </p:grpSpPr>
          <p:sp>
            <p:nvSpPr>
              <p:cNvPr id="91" name="Rectangle 90">
                <a:extLst>
                  <a:ext uri="{FF2B5EF4-FFF2-40B4-BE49-F238E27FC236}">
                    <a16:creationId xmlns:a16="http://schemas.microsoft.com/office/drawing/2014/main" id="{E39CA947-C414-4516-A51D-9F5062AD2CB6}"/>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92" name="Rectangle 91">
                <a:extLst>
                  <a:ext uri="{FF2B5EF4-FFF2-40B4-BE49-F238E27FC236}">
                    <a16:creationId xmlns:a16="http://schemas.microsoft.com/office/drawing/2014/main" id="{36AA04F9-417B-4329-932D-0ED638F83C2D}"/>
                  </a:ext>
                </a:extLst>
              </p:cNvPr>
              <p:cNvSpPr/>
              <p:nvPr/>
            </p:nvSpPr>
            <p:spPr>
              <a:xfrm>
                <a:off x="219675" y="716291"/>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93" name="TextBox 92">
              <a:extLst>
                <a:ext uri="{FF2B5EF4-FFF2-40B4-BE49-F238E27FC236}">
                  <a16:creationId xmlns:a16="http://schemas.microsoft.com/office/drawing/2014/main" id="{68F47A4A-9FB6-4D02-B772-6F5186BBBD77}"/>
                </a:ext>
              </a:extLst>
            </p:cNvPr>
            <p:cNvSpPr txBox="1"/>
            <p:nvPr/>
          </p:nvSpPr>
          <p:spPr>
            <a:xfrm>
              <a:off x="1850977" y="3700530"/>
              <a:ext cx="1090623" cy="307777"/>
            </a:xfrm>
            <a:prstGeom prst="rect">
              <a:avLst/>
            </a:prstGeom>
            <a:noFill/>
          </p:spPr>
          <p:txBody>
            <a:bodyPr wrap="square" lIns="0" tIns="0" rIns="0" bIns="0" rtlCol="0">
              <a:spAutoFit/>
            </a:bodyPr>
            <a:lstStyle/>
            <a:p>
              <a:pPr algn="ctr"/>
              <a:r>
                <a:rPr lang="en-US" sz="1000" b="1">
                  <a:solidFill>
                    <a:schemeClr val="bg1"/>
                  </a:solidFill>
                </a:rPr>
                <a:t>Rectifier Bridge /</a:t>
              </a:r>
            </a:p>
            <a:p>
              <a:pPr algn="ctr"/>
              <a:r>
                <a:rPr lang="en-US" sz="1000" b="1">
                  <a:solidFill>
                    <a:schemeClr val="bg1"/>
                  </a:solidFill>
                </a:rPr>
                <a:t>Diode</a:t>
              </a:r>
            </a:p>
          </p:txBody>
        </p:sp>
        <p:pic>
          <p:nvPicPr>
            <p:cNvPr id="99" name="Picture 98" descr="A picture containing text&#10;&#10;Description automatically generated">
              <a:extLst>
                <a:ext uri="{FF2B5EF4-FFF2-40B4-BE49-F238E27FC236}">
                  <a16:creationId xmlns:a16="http://schemas.microsoft.com/office/drawing/2014/main" id="{4C305303-22FC-46AF-8248-E2AB3620CE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18403">
              <a:off x="1869411" y="3215513"/>
              <a:ext cx="735668" cy="364342"/>
            </a:xfrm>
            <a:prstGeom prst="rect">
              <a:avLst/>
            </a:prstGeom>
          </p:spPr>
        </p:pic>
      </p:grpSp>
      <p:grpSp>
        <p:nvGrpSpPr>
          <p:cNvPr id="69" name="Group 68">
            <a:extLst>
              <a:ext uri="{FF2B5EF4-FFF2-40B4-BE49-F238E27FC236}">
                <a16:creationId xmlns:a16="http://schemas.microsoft.com/office/drawing/2014/main" id="{07CBF8BD-A86D-4266-9D45-6EB6772CB5F2}"/>
              </a:ext>
            </a:extLst>
          </p:cNvPr>
          <p:cNvGrpSpPr/>
          <p:nvPr/>
        </p:nvGrpSpPr>
        <p:grpSpPr>
          <a:xfrm>
            <a:off x="4091895" y="3214170"/>
            <a:ext cx="1090623" cy="968920"/>
            <a:chOff x="3059532" y="3065960"/>
            <a:chExt cx="1090623" cy="968920"/>
          </a:xfrm>
        </p:grpSpPr>
        <p:grpSp>
          <p:nvGrpSpPr>
            <p:cNvPr id="44" name="Group 43">
              <a:extLst>
                <a:ext uri="{FF2B5EF4-FFF2-40B4-BE49-F238E27FC236}">
                  <a16:creationId xmlns:a16="http://schemas.microsoft.com/office/drawing/2014/main" id="{A2A462BE-D202-4711-8D48-38CF7C7AEF4F}"/>
                </a:ext>
              </a:extLst>
            </p:cNvPr>
            <p:cNvGrpSpPr/>
            <p:nvPr/>
          </p:nvGrpSpPr>
          <p:grpSpPr>
            <a:xfrm rot="10800000">
              <a:off x="3059532" y="3065960"/>
              <a:ext cx="1090623" cy="968920"/>
              <a:chOff x="219675" y="714156"/>
              <a:chExt cx="1090623" cy="968920"/>
            </a:xfrm>
          </p:grpSpPr>
          <p:sp>
            <p:nvSpPr>
              <p:cNvPr id="45" name="Rectangle 44">
                <a:extLst>
                  <a:ext uri="{FF2B5EF4-FFF2-40B4-BE49-F238E27FC236}">
                    <a16:creationId xmlns:a16="http://schemas.microsoft.com/office/drawing/2014/main" id="{1AE322BD-4780-4DAC-BEC6-F6FD40CE6D31}"/>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46" name="Rectangle 45">
                <a:extLst>
                  <a:ext uri="{FF2B5EF4-FFF2-40B4-BE49-F238E27FC236}">
                    <a16:creationId xmlns:a16="http://schemas.microsoft.com/office/drawing/2014/main" id="{4505F674-2D73-4A4B-A05F-2F465EDED002}"/>
                  </a:ext>
                </a:extLst>
              </p:cNvPr>
              <p:cNvSpPr/>
              <p:nvPr/>
            </p:nvSpPr>
            <p:spPr>
              <a:xfrm>
                <a:off x="219675" y="714156"/>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47" name="TextBox 46">
              <a:extLst>
                <a:ext uri="{FF2B5EF4-FFF2-40B4-BE49-F238E27FC236}">
                  <a16:creationId xmlns:a16="http://schemas.microsoft.com/office/drawing/2014/main" id="{21B3EEC1-D3AC-49FF-AD42-BBD1EC2441A9}"/>
                </a:ext>
              </a:extLst>
            </p:cNvPr>
            <p:cNvSpPr txBox="1"/>
            <p:nvPr/>
          </p:nvSpPr>
          <p:spPr>
            <a:xfrm>
              <a:off x="3061759" y="3723530"/>
              <a:ext cx="1088396" cy="246221"/>
            </a:xfrm>
            <a:prstGeom prst="rect">
              <a:avLst/>
            </a:prstGeom>
            <a:noFill/>
          </p:spPr>
          <p:txBody>
            <a:bodyPr wrap="square" rtlCol="0">
              <a:spAutoFit/>
            </a:bodyPr>
            <a:lstStyle/>
            <a:p>
              <a:pPr algn="ctr"/>
              <a:r>
                <a:rPr lang="en-US" sz="1000" b="1">
                  <a:solidFill>
                    <a:schemeClr val="bg1"/>
                  </a:solidFill>
                </a:rPr>
                <a:t>MOSFET</a:t>
              </a:r>
            </a:p>
          </p:txBody>
        </p:sp>
        <p:pic>
          <p:nvPicPr>
            <p:cNvPr id="101" name="Picture 100">
              <a:extLst>
                <a:ext uri="{FF2B5EF4-FFF2-40B4-BE49-F238E27FC236}">
                  <a16:creationId xmlns:a16="http://schemas.microsoft.com/office/drawing/2014/main" id="{529EA8A7-9FD0-410E-A054-AEA325CA96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65209" flipH="1">
              <a:off x="3303479" y="3073024"/>
              <a:ext cx="708929" cy="623113"/>
            </a:xfrm>
            <a:prstGeom prst="rect">
              <a:avLst/>
            </a:prstGeom>
          </p:spPr>
        </p:pic>
      </p:grpSp>
      <p:grpSp>
        <p:nvGrpSpPr>
          <p:cNvPr id="71" name="Group 70">
            <a:extLst>
              <a:ext uri="{FF2B5EF4-FFF2-40B4-BE49-F238E27FC236}">
                <a16:creationId xmlns:a16="http://schemas.microsoft.com/office/drawing/2014/main" id="{3CAFA377-CB39-4C8E-9F77-0BFEE3A746AD}"/>
              </a:ext>
            </a:extLst>
          </p:cNvPr>
          <p:cNvGrpSpPr/>
          <p:nvPr/>
        </p:nvGrpSpPr>
        <p:grpSpPr>
          <a:xfrm>
            <a:off x="5289033" y="3214170"/>
            <a:ext cx="1090623" cy="966970"/>
            <a:chOff x="5467452" y="3065960"/>
            <a:chExt cx="1090623" cy="966970"/>
          </a:xfrm>
        </p:grpSpPr>
        <p:grpSp>
          <p:nvGrpSpPr>
            <p:cNvPr id="52" name="Group 51">
              <a:extLst>
                <a:ext uri="{FF2B5EF4-FFF2-40B4-BE49-F238E27FC236}">
                  <a16:creationId xmlns:a16="http://schemas.microsoft.com/office/drawing/2014/main" id="{5D23302B-D5F3-4F6E-AC5A-F03D2A3B4F96}"/>
                </a:ext>
              </a:extLst>
            </p:cNvPr>
            <p:cNvGrpSpPr/>
            <p:nvPr/>
          </p:nvGrpSpPr>
          <p:grpSpPr>
            <a:xfrm rot="10800000">
              <a:off x="5467452" y="3065960"/>
              <a:ext cx="1090623" cy="966970"/>
              <a:chOff x="219675" y="716106"/>
              <a:chExt cx="1090623" cy="966970"/>
            </a:xfrm>
          </p:grpSpPr>
          <p:sp>
            <p:nvSpPr>
              <p:cNvPr id="53" name="Rectangle 52">
                <a:extLst>
                  <a:ext uri="{FF2B5EF4-FFF2-40B4-BE49-F238E27FC236}">
                    <a16:creationId xmlns:a16="http://schemas.microsoft.com/office/drawing/2014/main" id="{538B5212-24CC-47F4-92F5-5A6DA76BFF5E}"/>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54" name="Rectangle 53">
                <a:extLst>
                  <a:ext uri="{FF2B5EF4-FFF2-40B4-BE49-F238E27FC236}">
                    <a16:creationId xmlns:a16="http://schemas.microsoft.com/office/drawing/2014/main" id="{F5748FDD-E33F-4B31-B6A2-7BD7B70DCE6A}"/>
                  </a:ext>
                </a:extLst>
              </p:cNvPr>
              <p:cNvSpPr/>
              <p:nvPr/>
            </p:nvSpPr>
            <p:spPr>
              <a:xfrm>
                <a:off x="219675" y="716106"/>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55" name="TextBox 54">
              <a:extLst>
                <a:ext uri="{FF2B5EF4-FFF2-40B4-BE49-F238E27FC236}">
                  <a16:creationId xmlns:a16="http://schemas.microsoft.com/office/drawing/2014/main" id="{D5764987-9A13-4136-A1BB-F9F01817CABC}"/>
                </a:ext>
              </a:extLst>
            </p:cNvPr>
            <p:cNvSpPr txBox="1"/>
            <p:nvPr/>
          </p:nvSpPr>
          <p:spPr>
            <a:xfrm>
              <a:off x="5467452" y="3773019"/>
              <a:ext cx="1090623" cy="153888"/>
            </a:xfrm>
            <a:prstGeom prst="rect">
              <a:avLst/>
            </a:prstGeom>
            <a:noFill/>
          </p:spPr>
          <p:txBody>
            <a:bodyPr wrap="square" lIns="0" tIns="0" rIns="0" bIns="0" rtlCol="0">
              <a:spAutoFit/>
            </a:bodyPr>
            <a:lstStyle/>
            <a:p>
              <a:pPr algn="ctr"/>
              <a:r>
                <a:rPr lang="en-US" sz="1000" b="1">
                  <a:solidFill>
                    <a:schemeClr val="bg1"/>
                  </a:solidFill>
                </a:rPr>
                <a:t>Gate Driver</a:t>
              </a:r>
            </a:p>
          </p:txBody>
        </p:sp>
        <p:pic>
          <p:nvPicPr>
            <p:cNvPr id="107" name="Picture 106" descr="A picture containing electronics, circuit&#10;&#10;Description automatically generated">
              <a:extLst>
                <a:ext uri="{FF2B5EF4-FFF2-40B4-BE49-F238E27FC236}">
                  <a16:creationId xmlns:a16="http://schemas.microsoft.com/office/drawing/2014/main" id="{8ADFD1BD-3246-4BB0-9F1D-BEEE0467C3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90" t="12923" r="11695" b="12509"/>
            <a:stretch/>
          </p:blipFill>
          <p:spPr>
            <a:xfrm>
              <a:off x="5700060" y="3080967"/>
              <a:ext cx="625406" cy="574932"/>
            </a:xfrm>
            <a:prstGeom prst="rect">
              <a:avLst/>
            </a:prstGeom>
          </p:spPr>
        </p:pic>
      </p:grpSp>
      <p:sp>
        <p:nvSpPr>
          <p:cNvPr id="80" name="TextBox 79">
            <a:extLst>
              <a:ext uri="{FF2B5EF4-FFF2-40B4-BE49-F238E27FC236}">
                <a16:creationId xmlns:a16="http://schemas.microsoft.com/office/drawing/2014/main" id="{CF771283-F868-43C1-AB18-C54E026A267C}"/>
              </a:ext>
            </a:extLst>
          </p:cNvPr>
          <p:cNvSpPr txBox="1"/>
          <p:nvPr/>
        </p:nvSpPr>
        <p:spPr>
          <a:xfrm>
            <a:off x="-117" y="0"/>
            <a:ext cx="228600" cy="215444"/>
          </a:xfrm>
          <a:prstGeom prst="rect">
            <a:avLst/>
          </a:prstGeom>
          <a:solidFill>
            <a:srgbClr val="007E3A"/>
          </a:solidFill>
        </p:spPr>
        <p:txBody>
          <a:bodyPr wrap="square" rtlCol="0">
            <a:spAutoFit/>
          </a:bodyPr>
          <a:lstStyle/>
          <a:p>
            <a:pPr algn="ctr"/>
            <a:r>
              <a:rPr lang="en-US" sz="800" b="1">
                <a:solidFill>
                  <a:schemeClr val="bg1"/>
                </a:solidFill>
              </a:rPr>
              <a:t>F</a:t>
            </a:r>
          </a:p>
        </p:txBody>
      </p:sp>
      <p:sp>
        <p:nvSpPr>
          <p:cNvPr id="97" name="Rectangle 96">
            <a:extLst>
              <a:ext uri="{FF2B5EF4-FFF2-40B4-BE49-F238E27FC236}">
                <a16:creationId xmlns:a16="http://schemas.microsoft.com/office/drawing/2014/main" id="{44569058-9CC1-4397-9266-F0FB60761C67}"/>
              </a:ext>
            </a:extLst>
          </p:cNvPr>
          <p:cNvSpPr/>
          <p:nvPr/>
        </p:nvSpPr>
        <p:spPr>
          <a:xfrm>
            <a:off x="4063714" y="2599014"/>
            <a:ext cx="993600" cy="558010"/>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000">
                <a:solidFill>
                  <a:schemeClr val="tx1"/>
                </a:solidFill>
                <a:latin typeface="Arial"/>
              </a:rPr>
              <a:t>Control board</a:t>
            </a:r>
          </a:p>
        </p:txBody>
      </p:sp>
      <p:sp>
        <p:nvSpPr>
          <p:cNvPr id="98" name="TextBox 97">
            <a:extLst>
              <a:ext uri="{FF2B5EF4-FFF2-40B4-BE49-F238E27FC236}">
                <a16:creationId xmlns:a16="http://schemas.microsoft.com/office/drawing/2014/main" id="{58C52050-4E7B-41B2-91CB-274FE98F12CD}"/>
              </a:ext>
            </a:extLst>
          </p:cNvPr>
          <p:cNvSpPr txBox="1"/>
          <p:nvPr/>
        </p:nvSpPr>
        <p:spPr>
          <a:xfrm>
            <a:off x="4943843" y="2487809"/>
            <a:ext cx="228600" cy="215444"/>
          </a:xfrm>
          <a:prstGeom prst="rect">
            <a:avLst/>
          </a:prstGeom>
          <a:solidFill>
            <a:srgbClr val="007E3A"/>
          </a:solidFill>
        </p:spPr>
        <p:txBody>
          <a:bodyPr wrap="square" rtlCol="0">
            <a:spAutoFit/>
          </a:bodyPr>
          <a:lstStyle/>
          <a:p>
            <a:pPr algn="ctr"/>
            <a:r>
              <a:rPr lang="en-US" sz="800" b="1">
                <a:solidFill>
                  <a:schemeClr val="bg1"/>
                </a:solidFill>
              </a:rPr>
              <a:t>4</a:t>
            </a:r>
          </a:p>
        </p:txBody>
      </p:sp>
      <p:sp>
        <p:nvSpPr>
          <p:cNvPr id="100" name="TextBox 99">
            <a:extLst>
              <a:ext uri="{FF2B5EF4-FFF2-40B4-BE49-F238E27FC236}">
                <a16:creationId xmlns:a16="http://schemas.microsoft.com/office/drawing/2014/main" id="{AC722554-860F-4440-9486-A031F870FE01}"/>
              </a:ext>
            </a:extLst>
          </p:cNvPr>
          <p:cNvSpPr txBox="1"/>
          <p:nvPr/>
        </p:nvSpPr>
        <p:spPr>
          <a:xfrm>
            <a:off x="8156791" y="4396329"/>
            <a:ext cx="612025" cy="369332"/>
          </a:xfrm>
          <a:prstGeom prst="rect">
            <a:avLst/>
          </a:prstGeom>
          <a:noFill/>
        </p:spPr>
        <p:txBody>
          <a:bodyPr wrap="square" rtlCol="0">
            <a:spAutoFit/>
          </a:bodyPr>
          <a:lstStyle/>
          <a:p>
            <a:r>
              <a:rPr lang="en-IN" sz="900" b="1">
                <a:solidFill>
                  <a:schemeClr val="tx1">
                    <a:lumMod val="65000"/>
                    <a:lumOff val="35000"/>
                  </a:schemeClr>
                </a:solidFill>
              </a:rPr>
              <a:t>Control board</a:t>
            </a:r>
          </a:p>
        </p:txBody>
      </p:sp>
      <p:sp>
        <p:nvSpPr>
          <p:cNvPr id="102" name="TextBox 101">
            <a:extLst>
              <a:ext uri="{FF2B5EF4-FFF2-40B4-BE49-F238E27FC236}">
                <a16:creationId xmlns:a16="http://schemas.microsoft.com/office/drawing/2014/main" id="{233FD29B-501F-46BE-AB2B-3FC276E74E83}"/>
              </a:ext>
            </a:extLst>
          </p:cNvPr>
          <p:cNvSpPr txBox="1"/>
          <p:nvPr/>
        </p:nvSpPr>
        <p:spPr>
          <a:xfrm>
            <a:off x="7968086" y="4469234"/>
            <a:ext cx="228600" cy="230832"/>
          </a:xfrm>
          <a:prstGeom prst="rect">
            <a:avLst/>
          </a:prstGeom>
          <a:solidFill>
            <a:srgbClr val="007E3A"/>
          </a:solidFill>
        </p:spPr>
        <p:txBody>
          <a:bodyPr wrap="square" rtlCol="0">
            <a:spAutoFit/>
          </a:bodyPr>
          <a:lstStyle/>
          <a:p>
            <a:pPr algn="ctr"/>
            <a:r>
              <a:rPr lang="en-US" sz="900" b="1">
                <a:solidFill>
                  <a:schemeClr val="bg1"/>
                </a:solidFill>
              </a:rPr>
              <a:t>4</a:t>
            </a:r>
          </a:p>
        </p:txBody>
      </p:sp>
      <p:cxnSp>
        <p:nvCxnSpPr>
          <p:cNvPr id="104" name="Straight Connector 103">
            <a:extLst>
              <a:ext uri="{FF2B5EF4-FFF2-40B4-BE49-F238E27FC236}">
                <a16:creationId xmlns:a16="http://schemas.microsoft.com/office/drawing/2014/main" id="{D6D58D0D-E767-4815-B341-869A2E2B232A}"/>
              </a:ext>
            </a:extLst>
          </p:cNvPr>
          <p:cNvCxnSpPr>
            <a:cxnSpLocks/>
            <a:endCxn id="97" idx="0"/>
          </p:cNvCxnSpPr>
          <p:nvPr/>
        </p:nvCxnSpPr>
        <p:spPr>
          <a:xfrm>
            <a:off x="4555573" y="2345274"/>
            <a:ext cx="0" cy="253740"/>
          </a:xfrm>
          <a:prstGeom prst="line">
            <a:avLst/>
          </a:prstGeom>
          <a:ln>
            <a:solidFill>
              <a:srgbClr val="00AEC7"/>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51F9750F-CDC6-4B0B-9060-199655797E1E}"/>
              </a:ext>
            </a:extLst>
          </p:cNvPr>
          <p:cNvGrpSpPr/>
          <p:nvPr/>
        </p:nvGrpSpPr>
        <p:grpSpPr>
          <a:xfrm>
            <a:off x="7680355" y="3213148"/>
            <a:ext cx="1090623" cy="965515"/>
            <a:chOff x="7858774" y="3064938"/>
            <a:chExt cx="1090623" cy="965515"/>
          </a:xfrm>
        </p:grpSpPr>
        <p:grpSp>
          <p:nvGrpSpPr>
            <p:cNvPr id="88" name="Group 87">
              <a:extLst>
                <a:ext uri="{FF2B5EF4-FFF2-40B4-BE49-F238E27FC236}">
                  <a16:creationId xmlns:a16="http://schemas.microsoft.com/office/drawing/2014/main" id="{9CE5C29F-15F5-4545-B8D5-F186630B7C5F}"/>
                </a:ext>
              </a:extLst>
            </p:cNvPr>
            <p:cNvGrpSpPr/>
            <p:nvPr/>
          </p:nvGrpSpPr>
          <p:grpSpPr>
            <a:xfrm rot="10800000">
              <a:off x="7858774" y="3064938"/>
              <a:ext cx="1090623" cy="965515"/>
              <a:chOff x="219675" y="717561"/>
              <a:chExt cx="1090623" cy="965515"/>
            </a:xfrm>
          </p:grpSpPr>
          <p:sp>
            <p:nvSpPr>
              <p:cNvPr id="94" name="Rectangle 93">
                <a:extLst>
                  <a:ext uri="{FF2B5EF4-FFF2-40B4-BE49-F238E27FC236}">
                    <a16:creationId xmlns:a16="http://schemas.microsoft.com/office/drawing/2014/main" id="{D1A8EB9D-845B-41B4-97AA-9E998DB6AFA5}"/>
                  </a:ext>
                </a:extLst>
              </p:cNvPr>
              <p:cNvSpPr/>
              <p:nvPr/>
            </p:nvSpPr>
            <p:spPr>
              <a:xfrm>
                <a:off x="219675" y="1083321"/>
                <a:ext cx="1090623" cy="599755"/>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tx1"/>
                  </a:solidFill>
                </a:endParaRPr>
              </a:p>
            </p:txBody>
          </p:sp>
          <p:sp>
            <p:nvSpPr>
              <p:cNvPr id="95" name="Rectangle 94">
                <a:extLst>
                  <a:ext uri="{FF2B5EF4-FFF2-40B4-BE49-F238E27FC236}">
                    <a16:creationId xmlns:a16="http://schemas.microsoft.com/office/drawing/2014/main" id="{A6FA41F0-ADC0-4E1B-9C73-23CEA075C271}"/>
                  </a:ext>
                </a:extLst>
              </p:cNvPr>
              <p:cNvSpPr/>
              <p:nvPr/>
            </p:nvSpPr>
            <p:spPr>
              <a:xfrm>
                <a:off x="219675" y="717561"/>
                <a:ext cx="1090623" cy="365760"/>
              </a:xfrm>
              <a:prstGeom prst="rect">
                <a:avLst/>
              </a:prstGeom>
              <a:solidFill>
                <a:srgbClr val="48A23F"/>
              </a:solidFill>
              <a:ln w="3175">
                <a:solidFill>
                  <a:srgbClr val="48A2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800">
                  <a:solidFill>
                    <a:schemeClr val="bg1"/>
                  </a:solidFill>
                </a:endParaRPr>
              </a:p>
            </p:txBody>
          </p:sp>
        </p:grpSp>
        <p:sp>
          <p:nvSpPr>
            <p:cNvPr id="96" name="TextBox 95">
              <a:extLst>
                <a:ext uri="{FF2B5EF4-FFF2-40B4-BE49-F238E27FC236}">
                  <a16:creationId xmlns:a16="http://schemas.microsoft.com/office/drawing/2014/main" id="{79817CA6-6575-4D89-8030-15EFDD8247A8}"/>
                </a:ext>
              </a:extLst>
            </p:cNvPr>
            <p:cNvSpPr txBox="1"/>
            <p:nvPr/>
          </p:nvSpPr>
          <p:spPr>
            <a:xfrm>
              <a:off x="7858774" y="3768822"/>
              <a:ext cx="1090623" cy="153888"/>
            </a:xfrm>
            <a:prstGeom prst="rect">
              <a:avLst/>
            </a:prstGeom>
            <a:noFill/>
          </p:spPr>
          <p:txBody>
            <a:bodyPr wrap="square" lIns="0" tIns="0" rIns="0" bIns="0" rtlCol="0">
              <a:spAutoFit/>
            </a:bodyPr>
            <a:lstStyle/>
            <a:p>
              <a:pPr algn="ctr"/>
              <a:r>
                <a:rPr lang="en-US" sz="1000" b="1">
                  <a:solidFill>
                    <a:schemeClr val="bg1"/>
                  </a:solidFill>
                </a:rPr>
                <a:t>MCU</a:t>
              </a:r>
            </a:p>
          </p:txBody>
        </p:sp>
        <p:pic>
          <p:nvPicPr>
            <p:cNvPr id="106" name="Picture 10" descr="44LQFP">
              <a:extLst>
                <a:ext uri="{FF2B5EF4-FFF2-40B4-BE49-F238E27FC236}">
                  <a16:creationId xmlns:a16="http://schemas.microsoft.com/office/drawing/2014/main" id="{EF3894B0-DFFF-4E97-85B9-BEE138760A8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01" t="9166" r="4814" b="10094"/>
            <a:stretch/>
          </p:blipFill>
          <p:spPr bwMode="auto">
            <a:xfrm>
              <a:off x="8106597" y="3102101"/>
              <a:ext cx="621134" cy="551803"/>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Left Brace 108">
            <a:extLst>
              <a:ext uri="{FF2B5EF4-FFF2-40B4-BE49-F238E27FC236}">
                <a16:creationId xmlns:a16="http://schemas.microsoft.com/office/drawing/2014/main" id="{65F1AC54-3808-42F2-87AA-77ED5DFB90BB}"/>
              </a:ext>
            </a:extLst>
          </p:cNvPr>
          <p:cNvSpPr/>
          <p:nvPr/>
        </p:nvSpPr>
        <p:spPr>
          <a:xfrm rot="16200000">
            <a:off x="8116184" y="3771183"/>
            <a:ext cx="214640" cy="1090624"/>
          </a:xfrm>
          <a:prstGeom prst="leftBrace">
            <a:avLst/>
          </a:prstGeom>
          <a:ln w="12700">
            <a:solidFill>
              <a:srgbClr val="007E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03" name="Picture 102" descr="A picture containing electronics&#10;&#10;Description automatically generated">
            <a:extLst>
              <a:ext uri="{FF2B5EF4-FFF2-40B4-BE49-F238E27FC236}">
                <a16:creationId xmlns:a16="http://schemas.microsoft.com/office/drawing/2014/main" id="{590D3208-E620-44C1-95C6-693F546F0F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4125" flipH="1">
            <a:off x="3393060" y="3248206"/>
            <a:ext cx="573384" cy="519834"/>
          </a:xfrm>
          <a:prstGeom prst="rect">
            <a:avLst/>
          </a:prstGeom>
        </p:spPr>
      </p:pic>
      <p:pic>
        <p:nvPicPr>
          <p:cNvPr id="17" name="Picture 16">
            <a:extLst>
              <a:ext uri="{FF2B5EF4-FFF2-40B4-BE49-F238E27FC236}">
                <a16:creationId xmlns:a16="http://schemas.microsoft.com/office/drawing/2014/main" id="{6E79B297-E2DB-4C71-BFD9-2D95A63323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600799">
            <a:off x="2217483" y="3267118"/>
            <a:ext cx="501996" cy="521908"/>
          </a:xfrm>
          <a:prstGeom prst="rect">
            <a:avLst/>
          </a:prstGeom>
        </p:spPr>
      </p:pic>
      <p:sp>
        <p:nvSpPr>
          <p:cNvPr id="108" name="Left Brace 107">
            <a:extLst>
              <a:ext uri="{FF2B5EF4-FFF2-40B4-BE49-F238E27FC236}">
                <a16:creationId xmlns:a16="http://schemas.microsoft.com/office/drawing/2014/main" id="{2E294A30-89FA-4825-A330-6FB8787C227D}"/>
              </a:ext>
            </a:extLst>
          </p:cNvPr>
          <p:cNvSpPr/>
          <p:nvPr/>
        </p:nvSpPr>
        <p:spPr>
          <a:xfrm rot="16200000">
            <a:off x="1509440" y="3170073"/>
            <a:ext cx="214639" cy="2292841"/>
          </a:xfrm>
          <a:prstGeom prst="leftBrace">
            <a:avLst/>
          </a:prstGeom>
          <a:ln w="12700">
            <a:solidFill>
              <a:srgbClr val="007E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026" name="Picture 2">
            <a:extLst>
              <a:ext uri="{FF2B5EF4-FFF2-40B4-BE49-F238E27FC236}">
                <a16:creationId xmlns:a16="http://schemas.microsoft.com/office/drawing/2014/main" id="{DFAD1A89-EDCC-4561-A0A2-D903A1F35D94}"/>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46642" t="37953" r="8713" b="32414"/>
          <a:stretch/>
        </p:blipFill>
        <p:spPr bwMode="auto">
          <a:xfrm>
            <a:off x="6496076" y="3358290"/>
            <a:ext cx="486968" cy="32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7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a:extLst>
              <a:ext uri="{FF2B5EF4-FFF2-40B4-BE49-F238E27FC236}">
                <a16:creationId xmlns:a16="http://schemas.microsoft.com/office/drawing/2014/main" id="{FBEE01FB-E459-4A93-B3AD-B2C7C0ECB3E0}"/>
              </a:ext>
            </a:extLst>
          </p:cNvPr>
          <p:cNvSpPr/>
          <p:nvPr/>
        </p:nvSpPr>
        <p:spPr>
          <a:xfrm>
            <a:off x="376347" y="914399"/>
            <a:ext cx="5433072" cy="23653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61" name="Group 360">
            <a:extLst>
              <a:ext uri="{FF2B5EF4-FFF2-40B4-BE49-F238E27FC236}">
                <a16:creationId xmlns:a16="http://schemas.microsoft.com/office/drawing/2014/main" id="{8D72CA74-5CBA-4000-94AC-66601C15A82B}"/>
              </a:ext>
            </a:extLst>
          </p:cNvPr>
          <p:cNvGrpSpPr/>
          <p:nvPr/>
        </p:nvGrpSpPr>
        <p:grpSpPr>
          <a:xfrm>
            <a:off x="287299" y="954378"/>
            <a:ext cx="5557876" cy="2271539"/>
            <a:chOff x="287299" y="954378"/>
            <a:chExt cx="5557876" cy="2271539"/>
          </a:xfrm>
        </p:grpSpPr>
        <p:sp>
          <p:nvSpPr>
            <p:cNvPr id="270" name="Rectangle 269">
              <a:extLst>
                <a:ext uri="{FF2B5EF4-FFF2-40B4-BE49-F238E27FC236}">
                  <a16:creationId xmlns:a16="http://schemas.microsoft.com/office/drawing/2014/main" id="{162287FF-6BC4-4BAA-B603-5D6C3A7E3A1F}"/>
                </a:ext>
              </a:extLst>
            </p:cNvPr>
            <p:cNvSpPr/>
            <p:nvPr/>
          </p:nvSpPr>
          <p:spPr>
            <a:xfrm>
              <a:off x="5001443" y="1295262"/>
              <a:ext cx="238175" cy="16025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8" name="Rectangle 267">
              <a:extLst>
                <a:ext uri="{FF2B5EF4-FFF2-40B4-BE49-F238E27FC236}">
                  <a16:creationId xmlns:a16="http://schemas.microsoft.com/office/drawing/2014/main" id="{B8B00FF7-2F8F-4065-9FBB-F9D34AA1B6A1}"/>
                </a:ext>
              </a:extLst>
            </p:cNvPr>
            <p:cNvSpPr/>
            <p:nvPr/>
          </p:nvSpPr>
          <p:spPr>
            <a:xfrm>
              <a:off x="3455585" y="1440831"/>
              <a:ext cx="615634" cy="11714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0" name="Rectangle 359">
              <a:extLst>
                <a:ext uri="{FF2B5EF4-FFF2-40B4-BE49-F238E27FC236}">
                  <a16:creationId xmlns:a16="http://schemas.microsoft.com/office/drawing/2014/main" id="{7FA9E741-7B4D-4961-8298-BEA2D5B2C142}"/>
                </a:ext>
              </a:extLst>
            </p:cNvPr>
            <p:cNvSpPr/>
            <p:nvPr/>
          </p:nvSpPr>
          <p:spPr>
            <a:xfrm>
              <a:off x="2045885" y="954378"/>
              <a:ext cx="490315" cy="227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3" name="Rectangle 242">
              <a:extLst>
                <a:ext uri="{FF2B5EF4-FFF2-40B4-BE49-F238E27FC236}">
                  <a16:creationId xmlns:a16="http://schemas.microsoft.com/office/drawing/2014/main" id="{223B9743-62B3-466D-A181-609742834576}"/>
                </a:ext>
              </a:extLst>
            </p:cNvPr>
            <p:cNvSpPr/>
            <p:nvPr/>
          </p:nvSpPr>
          <p:spPr>
            <a:xfrm>
              <a:off x="3493695" y="1870881"/>
              <a:ext cx="230562" cy="489076"/>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Rectangle 176">
              <a:extLst>
                <a:ext uri="{FF2B5EF4-FFF2-40B4-BE49-F238E27FC236}">
                  <a16:creationId xmlns:a16="http://schemas.microsoft.com/office/drawing/2014/main" id="{A2DB3A40-DA9B-466C-99DA-DF267066A4BC}"/>
                </a:ext>
              </a:extLst>
            </p:cNvPr>
            <p:cNvSpPr/>
            <p:nvPr/>
          </p:nvSpPr>
          <p:spPr>
            <a:xfrm>
              <a:off x="2807885" y="954378"/>
              <a:ext cx="490315" cy="227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5EE9677A-F457-47C9-9247-F985ED68F9D0}"/>
                </a:ext>
              </a:extLst>
            </p:cNvPr>
            <p:cNvCxnSpPr>
              <a:cxnSpLocks/>
            </p:cNvCxnSpPr>
            <p:nvPr/>
          </p:nvCxnSpPr>
          <p:spPr>
            <a:xfrm>
              <a:off x="287299" y="1917159"/>
              <a:ext cx="18491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1F792E8-7872-4FA7-A9DB-422255062322}"/>
                </a:ext>
              </a:extLst>
            </p:cNvPr>
            <p:cNvGrpSpPr/>
            <p:nvPr/>
          </p:nvGrpSpPr>
          <p:grpSpPr>
            <a:xfrm>
              <a:off x="449399" y="2254737"/>
              <a:ext cx="172944" cy="88873"/>
              <a:chOff x="7568022" y="2184789"/>
              <a:chExt cx="265045" cy="190863"/>
            </a:xfrm>
          </p:grpSpPr>
          <p:sp>
            <p:nvSpPr>
              <p:cNvPr id="42" name="Block Arc 41">
                <a:extLst>
                  <a:ext uri="{FF2B5EF4-FFF2-40B4-BE49-F238E27FC236}">
                    <a16:creationId xmlns:a16="http://schemas.microsoft.com/office/drawing/2014/main" id="{51255C26-48D1-4E3D-8F2C-DC6017F526BA}"/>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lock Arc 42">
                <a:extLst>
                  <a:ext uri="{FF2B5EF4-FFF2-40B4-BE49-F238E27FC236}">
                    <a16:creationId xmlns:a16="http://schemas.microsoft.com/office/drawing/2014/main" id="{E68442AC-C7B8-4E08-8E19-A7ED631B63F7}"/>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4" name="Straight Connector 43">
              <a:extLst>
                <a:ext uri="{FF2B5EF4-FFF2-40B4-BE49-F238E27FC236}">
                  <a16:creationId xmlns:a16="http://schemas.microsoft.com/office/drawing/2014/main" id="{320530DD-D9FF-4D29-926D-E8E5E9959B8C}"/>
                </a:ext>
              </a:extLst>
            </p:cNvPr>
            <p:cNvCxnSpPr>
              <a:cxnSpLocks/>
            </p:cNvCxnSpPr>
            <p:nvPr/>
          </p:nvCxnSpPr>
          <p:spPr>
            <a:xfrm>
              <a:off x="287299" y="2299780"/>
              <a:ext cx="16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72E2FE-E5A4-4F0F-A123-9319BE92D6D8}"/>
                </a:ext>
              </a:extLst>
            </p:cNvPr>
            <p:cNvCxnSpPr>
              <a:cxnSpLocks/>
            </p:cNvCxnSpPr>
            <p:nvPr/>
          </p:nvCxnSpPr>
          <p:spPr>
            <a:xfrm>
              <a:off x="620674" y="2299780"/>
              <a:ext cx="16383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F3DDACE-C5FB-4629-95E4-CFE3E0C1DAAA}"/>
                </a:ext>
              </a:extLst>
            </p:cNvPr>
            <p:cNvSpPr/>
            <p:nvPr/>
          </p:nvSpPr>
          <p:spPr>
            <a:xfrm>
              <a:off x="784508" y="1675770"/>
              <a:ext cx="455708" cy="8959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EMI</a:t>
              </a:r>
            </a:p>
            <a:p>
              <a:pPr algn="ctr"/>
              <a:r>
                <a:rPr lang="en-US" sz="800">
                  <a:solidFill>
                    <a:schemeClr val="tx1"/>
                  </a:solidFill>
                </a:rPr>
                <a:t>Filter</a:t>
              </a:r>
            </a:p>
          </p:txBody>
        </p:sp>
        <p:sp>
          <p:nvSpPr>
            <p:cNvPr id="47" name="TextBox 46">
              <a:extLst>
                <a:ext uri="{FF2B5EF4-FFF2-40B4-BE49-F238E27FC236}">
                  <a16:creationId xmlns:a16="http://schemas.microsoft.com/office/drawing/2014/main" id="{68DFA38A-B493-4172-A24E-8ECE7507CE93}"/>
                </a:ext>
              </a:extLst>
            </p:cNvPr>
            <p:cNvSpPr txBox="1"/>
            <p:nvPr/>
          </p:nvSpPr>
          <p:spPr>
            <a:xfrm>
              <a:off x="304935" y="1916184"/>
              <a:ext cx="471154" cy="338554"/>
            </a:xfrm>
            <a:prstGeom prst="rect">
              <a:avLst/>
            </a:prstGeom>
            <a:noFill/>
          </p:spPr>
          <p:txBody>
            <a:bodyPr wrap="square" rtlCol="0">
              <a:spAutoFit/>
            </a:bodyPr>
            <a:lstStyle/>
            <a:p>
              <a:pPr algn="r"/>
              <a:r>
                <a:rPr lang="en-US" sz="800"/>
                <a:t>Single phase</a:t>
              </a:r>
              <a:endParaRPr lang="en-IN" sz="800"/>
            </a:p>
          </p:txBody>
        </p:sp>
        <p:grpSp>
          <p:nvGrpSpPr>
            <p:cNvPr id="49" name="Group 48">
              <a:extLst>
                <a:ext uri="{FF2B5EF4-FFF2-40B4-BE49-F238E27FC236}">
                  <a16:creationId xmlns:a16="http://schemas.microsoft.com/office/drawing/2014/main" id="{00D0A478-1F81-487C-95FE-28F772F55CF9}"/>
                </a:ext>
              </a:extLst>
            </p:cNvPr>
            <p:cNvGrpSpPr/>
            <p:nvPr/>
          </p:nvGrpSpPr>
          <p:grpSpPr>
            <a:xfrm rot="10800000">
              <a:off x="1240216" y="2233329"/>
              <a:ext cx="1175936" cy="129009"/>
              <a:chOff x="36303" y="1111182"/>
              <a:chExt cx="1175936" cy="129009"/>
            </a:xfrm>
          </p:grpSpPr>
          <p:cxnSp>
            <p:nvCxnSpPr>
              <p:cNvPr id="50" name="Straight Connector 49">
                <a:extLst>
                  <a:ext uri="{FF2B5EF4-FFF2-40B4-BE49-F238E27FC236}">
                    <a16:creationId xmlns:a16="http://schemas.microsoft.com/office/drawing/2014/main" id="{35F7BFEB-12A9-4774-84EC-FAD36BE32B9E}"/>
                  </a:ext>
                </a:extLst>
              </p:cNvPr>
              <p:cNvCxnSpPr>
                <a:cxnSpLocks/>
              </p:cNvCxnSpPr>
              <p:nvPr/>
            </p:nvCxnSpPr>
            <p:spPr>
              <a:xfrm rot="10800000" flipV="1">
                <a:off x="36303" y="1176652"/>
                <a:ext cx="88275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D649BFC6-100F-4299-951B-387A5A86BFD3}"/>
                  </a:ext>
                </a:extLst>
              </p:cNvPr>
              <p:cNvGrpSpPr/>
              <p:nvPr/>
            </p:nvGrpSpPr>
            <p:grpSpPr>
              <a:xfrm>
                <a:off x="919058" y="1111182"/>
                <a:ext cx="177379" cy="129009"/>
                <a:chOff x="-3361230" y="375816"/>
                <a:chExt cx="177379" cy="129009"/>
              </a:xfrm>
            </p:grpSpPr>
            <p:grpSp>
              <p:nvGrpSpPr>
                <p:cNvPr id="55" name="Group 54">
                  <a:extLst>
                    <a:ext uri="{FF2B5EF4-FFF2-40B4-BE49-F238E27FC236}">
                      <a16:creationId xmlns:a16="http://schemas.microsoft.com/office/drawing/2014/main" id="{ED075F7E-D9BF-4E06-92B5-FA9F10CC5F89}"/>
                    </a:ext>
                  </a:extLst>
                </p:cNvPr>
                <p:cNvGrpSpPr/>
                <p:nvPr/>
              </p:nvGrpSpPr>
              <p:grpSpPr>
                <a:xfrm rot="5400000">
                  <a:off x="-3340285" y="354871"/>
                  <a:ext cx="129009" cy="170899"/>
                  <a:chOff x="265397" y="3158205"/>
                  <a:chExt cx="172869" cy="238951"/>
                </a:xfrm>
              </p:grpSpPr>
              <p:sp>
                <p:nvSpPr>
                  <p:cNvPr id="57" name="Rectangle 56">
                    <a:extLst>
                      <a:ext uri="{FF2B5EF4-FFF2-40B4-BE49-F238E27FC236}">
                        <a16:creationId xmlns:a16="http://schemas.microsoft.com/office/drawing/2014/main" id="{3F7CEFE8-786B-4E43-B98B-93BE860E0635}"/>
                      </a:ext>
                    </a:extLst>
                  </p:cNvPr>
                  <p:cNvSpPr/>
                  <p:nvPr/>
                </p:nvSpPr>
                <p:spPr>
                  <a:xfrm>
                    <a:off x="302824" y="3158205"/>
                    <a:ext cx="98948" cy="23895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8" name="Straight Connector 57">
                    <a:extLst>
                      <a:ext uri="{FF2B5EF4-FFF2-40B4-BE49-F238E27FC236}">
                        <a16:creationId xmlns:a16="http://schemas.microsoft.com/office/drawing/2014/main" id="{402932EB-6FB7-4941-8576-5F280FFE0F57}"/>
                      </a:ext>
                    </a:extLst>
                  </p:cNvPr>
                  <p:cNvCxnSpPr>
                    <a:cxnSpLocks/>
                  </p:cNvCxnSpPr>
                  <p:nvPr/>
                </p:nvCxnSpPr>
                <p:spPr>
                  <a:xfrm rot="16200000" flipH="1">
                    <a:off x="276573" y="3200710"/>
                    <a:ext cx="150518" cy="17286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7EE61C10-F6FF-427E-921A-FEF74003FE09}"/>
                    </a:ext>
                  </a:extLst>
                </p:cNvPr>
                <p:cNvCxnSpPr>
                  <a:cxnSpLocks/>
                </p:cNvCxnSpPr>
                <p:nvPr/>
              </p:nvCxnSpPr>
              <p:spPr>
                <a:xfrm flipH="1">
                  <a:off x="-3231104" y="378197"/>
                  <a:ext cx="4725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08419AC-232D-4337-83C7-B81A11A47610}"/>
                  </a:ext>
                </a:extLst>
              </p:cNvPr>
              <p:cNvCxnSpPr>
                <a:cxnSpLocks/>
              </p:cNvCxnSpPr>
              <p:nvPr/>
            </p:nvCxnSpPr>
            <p:spPr>
              <a:xfrm rot="10800000">
                <a:off x="1093261" y="1173306"/>
                <a:ext cx="118978"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370F0245-D274-4DDC-9914-E83E869B9A32}"/>
                </a:ext>
              </a:extLst>
            </p:cNvPr>
            <p:cNvGrpSpPr/>
            <p:nvPr/>
          </p:nvGrpSpPr>
          <p:grpSpPr>
            <a:xfrm rot="16200000">
              <a:off x="1623109" y="2043209"/>
              <a:ext cx="384137" cy="129009"/>
              <a:chOff x="820671" y="1111182"/>
              <a:chExt cx="384137" cy="129009"/>
            </a:xfrm>
          </p:grpSpPr>
          <p:cxnSp>
            <p:nvCxnSpPr>
              <p:cNvPr id="61" name="Straight Connector 60">
                <a:extLst>
                  <a:ext uri="{FF2B5EF4-FFF2-40B4-BE49-F238E27FC236}">
                    <a16:creationId xmlns:a16="http://schemas.microsoft.com/office/drawing/2014/main" id="{1C18F2ED-2808-40AC-A8A2-5F78425FA35B}"/>
                  </a:ext>
                </a:extLst>
              </p:cNvPr>
              <p:cNvCxnSpPr>
                <a:cxnSpLocks/>
              </p:cNvCxnSpPr>
              <p:nvPr/>
            </p:nvCxnSpPr>
            <p:spPr>
              <a:xfrm rot="5400000">
                <a:off x="869865" y="1124113"/>
                <a:ext cx="0" cy="9838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8450D4CA-9252-4BAF-9903-4970849EFB69}"/>
                  </a:ext>
                </a:extLst>
              </p:cNvPr>
              <p:cNvGrpSpPr/>
              <p:nvPr/>
            </p:nvGrpSpPr>
            <p:grpSpPr>
              <a:xfrm>
                <a:off x="919058" y="1111182"/>
                <a:ext cx="177379" cy="129009"/>
                <a:chOff x="-3361230" y="375816"/>
                <a:chExt cx="177379" cy="129009"/>
              </a:xfrm>
            </p:grpSpPr>
            <p:grpSp>
              <p:nvGrpSpPr>
                <p:cNvPr id="66" name="Group 65">
                  <a:extLst>
                    <a:ext uri="{FF2B5EF4-FFF2-40B4-BE49-F238E27FC236}">
                      <a16:creationId xmlns:a16="http://schemas.microsoft.com/office/drawing/2014/main" id="{AC5CE008-B2FF-46F6-82A9-C96A36CED625}"/>
                    </a:ext>
                  </a:extLst>
                </p:cNvPr>
                <p:cNvGrpSpPr/>
                <p:nvPr/>
              </p:nvGrpSpPr>
              <p:grpSpPr>
                <a:xfrm rot="5400000">
                  <a:off x="-3340285" y="354871"/>
                  <a:ext cx="129009" cy="170899"/>
                  <a:chOff x="265397" y="3158205"/>
                  <a:chExt cx="172869" cy="238951"/>
                </a:xfrm>
              </p:grpSpPr>
              <p:sp>
                <p:nvSpPr>
                  <p:cNvPr id="68" name="Rectangle 67">
                    <a:extLst>
                      <a:ext uri="{FF2B5EF4-FFF2-40B4-BE49-F238E27FC236}">
                        <a16:creationId xmlns:a16="http://schemas.microsoft.com/office/drawing/2014/main" id="{A41C2264-EC8E-4F6F-B095-6044FE7F4329}"/>
                      </a:ext>
                    </a:extLst>
                  </p:cNvPr>
                  <p:cNvSpPr/>
                  <p:nvPr/>
                </p:nvSpPr>
                <p:spPr>
                  <a:xfrm>
                    <a:off x="302824" y="3158205"/>
                    <a:ext cx="98948" cy="23895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9" name="Straight Connector 68">
                    <a:extLst>
                      <a:ext uri="{FF2B5EF4-FFF2-40B4-BE49-F238E27FC236}">
                        <a16:creationId xmlns:a16="http://schemas.microsoft.com/office/drawing/2014/main" id="{CDD1366A-07EA-4DFB-9F5B-78FE44F24D1F}"/>
                      </a:ext>
                    </a:extLst>
                  </p:cNvPr>
                  <p:cNvCxnSpPr>
                    <a:cxnSpLocks/>
                  </p:cNvCxnSpPr>
                  <p:nvPr/>
                </p:nvCxnSpPr>
                <p:spPr>
                  <a:xfrm rot="16200000" flipH="1">
                    <a:off x="276573" y="3200710"/>
                    <a:ext cx="150518" cy="17286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2C852C9A-0CD4-434C-A18F-8103053F8962}"/>
                    </a:ext>
                  </a:extLst>
                </p:cNvPr>
                <p:cNvCxnSpPr>
                  <a:cxnSpLocks/>
                </p:cNvCxnSpPr>
                <p:nvPr/>
              </p:nvCxnSpPr>
              <p:spPr>
                <a:xfrm flipH="1">
                  <a:off x="-3231104" y="378197"/>
                  <a:ext cx="4725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4BB47E77-AE30-450F-8412-7A3AB7F99894}"/>
                  </a:ext>
                </a:extLst>
              </p:cNvPr>
              <p:cNvCxnSpPr>
                <a:cxnSpLocks/>
              </p:cNvCxnSpPr>
              <p:nvPr/>
            </p:nvCxnSpPr>
            <p:spPr>
              <a:xfrm flipH="1">
                <a:off x="1093261" y="1173306"/>
                <a:ext cx="11154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71" name="Oval 70">
              <a:extLst>
                <a:ext uri="{FF2B5EF4-FFF2-40B4-BE49-F238E27FC236}">
                  <a16:creationId xmlns:a16="http://schemas.microsoft.com/office/drawing/2014/main" id="{70FB817D-CDCA-4162-ABEB-EC40E4DAA45A}"/>
                </a:ext>
              </a:extLst>
            </p:cNvPr>
            <p:cNvSpPr/>
            <p:nvPr/>
          </p:nvSpPr>
          <p:spPr>
            <a:xfrm>
              <a:off x="1793054" y="1892923"/>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Oval 71">
              <a:extLst>
                <a:ext uri="{FF2B5EF4-FFF2-40B4-BE49-F238E27FC236}">
                  <a16:creationId xmlns:a16="http://schemas.microsoft.com/office/drawing/2014/main" id="{F483D67E-43EA-40C0-8321-632793BCDB31}"/>
                </a:ext>
              </a:extLst>
            </p:cNvPr>
            <p:cNvSpPr/>
            <p:nvPr/>
          </p:nvSpPr>
          <p:spPr>
            <a:xfrm>
              <a:off x="1790673" y="2276256"/>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3" name="Straight Arrow Connector 72">
              <a:extLst>
                <a:ext uri="{FF2B5EF4-FFF2-40B4-BE49-F238E27FC236}">
                  <a16:creationId xmlns:a16="http://schemas.microsoft.com/office/drawing/2014/main" id="{49F602E3-E3A3-45A6-A8EE-D45B6798885C}"/>
                </a:ext>
              </a:extLst>
            </p:cNvPr>
            <p:cNvCxnSpPr>
              <a:cxnSpLocks/>
            </p:cNvCxnSpPr>
            <p:nvPr/>
          </p:nvCxnSpPr>
          <p:spPr>
            <a:xfrm flipH="1" flipV="1">
              <a:off x="1556229" y="2149671"/>
              <a:ext cx="2" cy="130718"/>
            </a:xfrm>
            <a:prstGeom prst="straightConnector1">
              <a:avLst/>
            </a:prstGeom>
            <a:ln w="6350">
              <a:headEnd w="sm" len="med"/>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E7B59DA-3F71-4A22-B997-F456FC73B1FA}"/>
                </a:ext>
              </a:extLst>
            </p:cNvPr>
            <p:cNvCxnSpPr>
              <a:cxnSpLocks/>
            </p:cNvCxnSpPr>
            <p:nvPr/>
          </p:nvCxnSpPr>
          <p:spPr>
            <a:xfrm flipH="1" flipV="1">
              <a:off x="1608616" y="2149671"/>
              <a:ext cx="2" cy="130718"/>
            </a:xfrm>
            <a:prstGeom prst="straightConnector1">
              <a:avLst/>
            </a:prstGeom>
            <a:ln w="6350">
              <a:headEnd w="sm" len="med"/>
              <a:tailEnd type="triangle" w="sm" len="sm"/>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EE27375-C9C2-42D7-9D45-94CE3068F1C8}"/>
                </a:ext>
              </a:extLst>
            </p:cNvPr>
            <p:cNvGrpSpPr/>
            <p:nvPr/>
          </p:nvGrpSpPr>
          <p:grpSpPr>
            <a:xfrm>
              <a:off x="2051529" y="1400684"/>
              <a:ext cx="164537" cy="132332"/>
              <a:chOff x="3263877" y="1617133"/>
              <a:chExt cx="194756" cy="156634"/>
            </a:xfrm>
          </p:grpSpPr>
          <p:sp>
            <p:nvSpPr>
              <p:cNvPr id="76" name="Isosceles Triangle 75">
                <a:extLst>
                  <a:ext uri="{FF2B5EF4-FFF2-40B4-BE49-F238E27FC236}">
                    <a16:creationId xmlns:a16="http://schemas.microsoft.com/office/drawing/2014/main" id="{004766FD-57A9-431D-A994-CE52D5E6C66A}"/>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BD673115-1C56-43AD-B971-6C79B2CEF537}"/>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C13D5A59-D40E-47FE-A266-A8D58FB53058}"/>
                </a:ext>
              </a:extLst>
            </p:cNvPr>
            <p:cNvGrpSpPr/>
            <p:nvPr/>
          </p:nvGrpSpPr>
          <p:grpSpPr>
            <a:xfrm>
              <a:off x="2051529" y="2677034"/>
              <a:ext cx="164537" cy="132332"/>
              <a:chOff x="3263877" y="1617133"/>
              <a:chExt cx="194756" cy="156634"/>
            </a:xfrm>
          </p:grpSpPr>
          <p:sp>
            <p:nvSpPr>
              <p:cNvPr id="79" name="Isosceles Triangle 78">
                <a:extLst>
                  <a:ext uri="{FF2B5EF4-FFF2-40B4-BE49-F238E27FC236}">
                    <a16:creationId xmlns:a16="http://schemas.microsoft.com/office/drawing/2014/main" id="{3597C942-4335-4DAC-B3E6-E73739D4282A}"/>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EEE26CB3-3E0C-4086-A800-337BB1C747C9}"/>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1" name="Straight Connector 80">
              <a:extLst>
                <a:ext uri="{FF2B5EF4-FFF2-40B4-BE49-F238E27FC236}">
                  <a16:creationId xmlns:a16="http://schemas.microsoft.com/office/drawing/2014/main" id="{51199731-ADBF-4B84-86E9-EF50538DF21F}"/>
                </a:ext>
              </a:extLst>
            </p:cNvPr>
            <p:cNvCxnSpPr/>
            <p:nvPr/>
          </p:nvCxnSpPr>
          <p:spPr>
            <a:xfrm>
              <a:off x="2131999" y="1084515"/>
              <a:ext cx="0" cy="2071543"/>
            </a:xfrm>
            <a:prstGeom prst="line">
              <a:avLst/>
            </a:prstGeom>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D1531180-F78D-42C4-8DB0-CFBA50AD8F37}"/>
                </a:ext>
              </a:extLst>
            </p:cNvPr>
            <p:cNvGrpSpPr/>
            <p:nvPr/>
          </p:nvGrpSpPr>
          <p:grpSpPr>
            <a:xfrm>
              <a:off x="2351567" y="1400684"/>
              <a:ext cx="164537" cy="132332"/>
              <a:chOff x="3263877" y="1617133"/>
              <a:chExt cx="194756" cy="156634"/>
            </a:xfrm>
          </p:grpSpPr>
          <p:sp>
            <p:nvSpPr>
              <p:cNvPr id="83" name="Isosceles Triangle 82">
                <a:extLst>
                  <a:ext uri="{FF2B5EF4-FFF2-40B4-BE49-F238E27FC236}">
                    <a16:creationId xmlns:a16="http://schemas.microsoft.com/office/drawing/2014/main" id="{8C8D27DC-5FEB-4CFC-8943-DD31111AE958}"/>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79A765BA-5E87-44F6-AEF9-D01200931F12}"/>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CA2C4648-E652-4EB5-AEAF-69836BFA89C8}"/>
                </a:ext>
              </a:extLst>
            </p:cNvPr>
            <p:cNvGrpSpPr/>
            <p:nvPr/>
          </p:nvGrpSpPr>
          <p:grpSpPr>
            <a:xfrm>
              <a:off x="2351567" y="2677034"/>
              <a:ext cx="164537" cy="132332"/>
              <a:chOff x="3263877" y="1617133"/>
              <a:chExt cx="194756" cy="156634"/>
            </a:xfrm>
          </p:grpSpPr>
          <p:sp>
            <p:nvSpPr>
              <p:cNvPr id="86" name="Isosceles Triangle 85">
                <a:extLst>
                  <a:ext uri="{FF2B5EF4-FFF2-40B4-BE49-F238E27FC236}">
                    <a16:creationId xmlns:a16="http://schemas.microsoft.com/office/drawing/2014/main" id="{A675AE95-746D-4A67-B330-0DA472F94FF2}"/>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8AD69522-C80C-4C66-B9B9-F3A5EE417CB6}"/>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B3DBE763-C406-4F07-97A3-9ADE37C9FD99}"/>
                </a:ext>
              </a:extLst>
            </p:cNvPr>
            <p:cNvCxnSpPr/>
            <p:nvPr/>
          </p:nvCxnSpPr>
          <p:spPr>
            <a:xfrm>
              <a:off x="2432037" y="1084515"/>
              <a:ext cx="0" cy="2071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8FFC7F1-34C9-4AC6-A1E0-192F7A5C0F84}"/>
                </a:ext>
              </a:extLst>
            </p:cNvPr>
            <p:cNvCxnSpPr>
              <a:cxnSpLocks/>
            </p:cNvCxnSpPr>
            <p:nvPr/>
          </p:nvCxnSpPr>
          <p:spPr>
            <a:xfrm>
              <a:off x="2128005" y="1083722"/>
              <a:ext cx="494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B2D43F-A73C-4117-9E69-2E2FEB6AD9E3}"/>
                </a:ext>
              </a:extLst>
            </p:cNvPr>
            <p:cNvCxnSpPr>
              <a:cxnSpLocks/>
            </p:cNvCxnSpPr>
            <p:nvPr/>
          </p:nvCxnSpPr>
          <p:spPr>
            <a:xfrm>
              <a:off x="2125624" y="3150647"/>
              <a:ext cx="2200123"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61AE3992-A72B-4DBD-8FBA-D5E67E53F183}"/>
                </a:ext>
              </a:extLst>
            </p:cNvPr>
            <p:cNvSpPr/>
            <p:nvPr/>
          </p:nvSpPr>
          <p:spPr>
            <a:xfrm>
              <a:off x="2107379" y="1892923"/>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2">
              <a:extLst>
                <a:ext uri="{FF2B5EF4-FFF2-40B4-BE49-F238E27FC236}">
                  <a16:creationId xmlns:a16="http://schemas.microsoft.com/office/drawing/2014/main" id="{96FCBA03-57FD-4B47-A28F-D33691155359}"/>
                </a:ext>
              </a:extLst>
            </p:cNvPr>
            <p:cNvSpPr/>
            <p:nvPr/>
          </p:nvSpPr>
          <p:spPr>
            <a:xfrm>
              <a:off x="2409798" y="2276256"/>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93">
              <a:extLst>
                <a:ext uri="{FF2B5EF4-FFF2-40B4-BE49-F238E27FC236}">
                  <a16:creationId xmlns:a16="http://schemas.microsoft.com/office/drawing/2014/main" id="{80357D85-19D8-4E8B-8CC4-0501E286F27C}"/>
                </a:ext>
              </a:extLst>
            </p:cNvPr>
            <p:cNvSpPr/>
            <p:nvPr/>
          </p:nvSpPr>
          <p:spPr>
            <a:xfrm>
              <a:off x="2409798" y="312636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94">
              <a:extLst>
                <a:ext uri="{FF2B5EF4-FFF2-40B4-BE49-F238E27FC236}">
                  <a16:creationId xmlns:a16="http://schemas.microsoft.com/office/drawing/2014/main" id="{02F68CE7-C94E-4C02-BBCB-FDF0C20EA638}"/>
                </a:ext>
              </a:extLst>
            </p:cNvPr>
            <p:cNvSpPr/>
            <p:nvPr/>
          </p:nvSpPr>
          <p:spPr>
            <a:xfrm>
              <a:off x="2409798" y="10641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9" name="Group 118">
              <a:extLst>
                <a:ext uri="{FF2B5EF4-FFF2-40B4-BE49-F238E27FC236}">
                  <a16:creationId xmlns:a16="http://schemas.microsoft.com/office/drawing/2014/main" id="{635D3439-FCDB-42D5-AEF3-FA5B7531E1B3}"/>
                </a:ext>
              </a:extLst>
            </p:cNvPr>
            <p:cNvGrpSpPr/>
            <p:nvPr/>
          </p:nvGrpSpPr>
          <p:grpSpPr>
            <a:xfrm>
              <a:off x="2616650" y="1049910"/>
              <a:ext cx="222091" cy="69827"/>
              <a:chOff x="4734087" y="1723026"/>
              <a:chExt cx="488153" cy="153479"/>
            </a:xfrm>
          </p:grpSpPr>
          <p:sp>
            <p:nvSpPr>
              <p:cNvPr id="152" name="Block Arc 151">
                <a:extLst>
                  <a:ext uri="{FF2B5EF4-FFF2-40B4-BE49-F238E27FC236}">
                    <a16:creationId xmlns:a16="http://schemas.microsoft.com/office/drawing/2014/main" id="{7B88AB1B-6AEF-49FF-BC12-2CD4985B85B6}"/>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Block Arc 152">
                <a:extLst>
                  <a:ext uri="{FF2B5EF4-FFF2-40B4-BE49-F238E27FC236}">
                    <a16:creationId xmlns:a16="http://schemas.microsoft.com/office/drawing/2014/main" id="{0A2ECD0F-75EF-4156-A5B5-5AA745125A68}"/>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Block Arc 153">
                <a:extLst>
                  <a:ext uri="{FF2B5EF4-FFF2-40B4-BE49-F238E27FC236}">
                    <a16:creationId xmlns:a16="http://schemas.microsoft.com/office/drawing/2014/main" id="{CE5F2645-0D5C-4A0B-9380-CBD2BEDF70B5}"/>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Block Arc 154">
                <a:extLst>
                  <a:ext uri="{FF2B5EF4-FFF2-40B4-BE49-F238E27FC236}">
                    <a16:creationId xmlns:a16="http://schemas.microsoft.com/office/drawing/2014/main" id="{36315AD2-0EB9-4C23-8FBF-662CB5B4F5C9}"/>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a:extLst>
                <a:ext uri="{FF2B5EF4-FFF2-40B4-BE49-F238E27FC236}">
                  <a16:creationId xmlns:a16="http://schemas.microsoft.com/office/drawing/2014/main" id="{C470F954-EF62-4E59-8A1D-DB4541608D1F}"/>
                </a:ext>
              </a:extLst>
            </p:cNvPr>
            <p:cNvGrpSpPr/>
            <p:nvPr/>
          </p:nvGrpSpPr>
          <p:grpSpPr>
            <a:xfrm>
              <a:off x="2832461" y="1080443"/>
              <a:ext cx="272391" cy="2078240"/>
              <a:chOff x="2865598" y="1080443"/>
              <a:chExt cx="272391" cy="2078240"/>
            </a:xfrm>
          </p:grpSpPr>
          <p:cxnSp>
            <p:nvCxnSpPr>
              <p:cNvPr id="109" name="Straight Connector 108">
                <a:extLst>
                  <a:ext uri="{FF2B5EF4-FFF2-40B4-BE49-F238E27FC236}">
                    <a16:creationId xmlns:a16="http://schemas.microsoft.com/office/drawing/2014/main" id="{C4C09735-1FB6-4D51-A677-E78F062AB8E9}"/>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D2FE150-4604-4346-9DC6-1718F724B618}"/>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2D9A47F-C740-438C-B9EB-C842BE91CBD0}"/>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D44BF6F-0B70-43BB-BD0B-D0BC1311746E}"/>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09BC07A-D1AB-47E6-9E5B-44A58B975189}"/>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C8DF174-DA00-4C32-9408-765977945CAF}"/>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07BE0D-6317-4595-A5B3-241CA22757FA}"/>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02A4DEF-91B0-47D5-BB16-53E8A5252B6D}"/>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9E03F17-92BE-40B7-95CE-98FD7A694E5C}"/>
                  </a:ext>
                </a:extLst>
              </p:cNvPr>
              <p:cNvCxnSpPr>
                <a:cxnSpLocks/>
              </p:cNvCxnSpPr>
              <p:nvPr/>
            </p:nvCxnSpPr>
            <p:spPr>
              <a:xfrm flipV="1">
                <a:off x="3033913" y="2890877"/>
                <a:ext cx="0" cy="26780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21654407-A9DC-4148-B052-7D051104033F}"/>
                  </a:ext>
                </a:extLst>
              </p:cNvPr>
              <p:cNvGrpSpPr/>
              <p:nvPr/>
            </p:nvGrpSpPr>
            <p:grpSpPr>
              <a:xfrm>
                <a:off x="3034302" y="2771485"/>
                <a:ext cx="103687" cy="252915"/>
                <a:chOff x="3393232" y="2908462"/>
                <a:chExt cx="137349" cy="335022"/>
              </a:xfrm>
            </p:grpSpPr>
            <p:grpSp>
              <p:nvGrpSpPr>
                <p:cNvPr id="156" name="Group 155">
                  <a:extLst>
                    <a:ext uri="{FF2B5EF4-FFF2-40B4-BE49-F238E27FC236}">
                      <a16:creationId xmlns:a16="http://schemas.microsoft.com/office/drawing/2014/main" id="{84711FE8-34BE-4597-B3B6-FEB9A8D73FC0}"/>
                    </a:ext>
                  </a:extLst>
                </p:cNvPr>
                <p:cNvGrpSpPr/>
                <p:nvPr/>
              </p:nvGrpSpPr>
              <p:grpSpPr>
                <a:xfrm>
                  <a:off x="3430661" y="3035441"/>
                  <a:ext cx="99920" cy="80362"/>
                  <a:chOff x="3263877" y="1617133"/>
                  <a:chExt cx="194756" cy="156634"/>
                </a:xfrm>
              </p:grpSpPr>
              <p:sp>
                <p:nvSpPr>
                  <p:cNvPr id="160" name="Isosceles Triangle 159">
                    <a:extLst>
                      <a:ext uri="{FF2B5EF4-FFF2-40B4-BE49-F238E27FC236}">
                        <a16:creationId xmlns:a16="http://schemas.microsoft.com/office/drawing/2014/main" id="{C7FDE801-7382-4401-BE42-87740D609E6B}"/>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905179E0-040B-4735-A1C4-9B4E4EE67BDB}"/>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a:extLst>
                    <a:ext uri="{FF2B5EF4-FFF2-40B4-BE49-F238E27FC236}">
                      <a16:creationId xmlns:a16="http://schemas.microsoft.com/office/drawing/2014/main" id="{85E31557-197A-418A-B15B-C26E732D7A9B}"/>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AC2DCBC-895D-45BB-A50F-C0288ACF0E31}"/>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DB1FE8F-1B00-44A0-AD50-0C75C9ECF8DC}"/>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0" name="Straight Connector 119">
                <a:extLst>
                  <a:ext uri="{FF2B5EF4-FFF2-40B4-BE49-F238E27FC236}">
                    <a16:creationId xmlns:a16="http://schemas.microsoft.com/office/drawing/2014/main" id="{31CECCA0-071C-4845-B62B-9F63A3D80AA5}"/>
                  </a:ext>
                </a:extLst>
              </p:cNvPr>
              <p:cNvCxnSpPr>
                <a:cxnSpLocks/>
              </p:cNvCxnSpPr>
              <p:nvPr/>
            </p:nvCxnSpPr>
            <p:spPr>
              <a:xfrm flipV="1">
                <a:off x="3033913" y="1080443"/>
                <a:ext cx="0" cy="173643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a:extLst>
                <a:ext uri="{FF2B5EF4-FFF2-40B4-BE49-F238E27FC236}">
                  <a16:creationId xmlns:a16="http://schemas.microsoft.com/office/drawing/2014/main" id="{0750FED4-F825-4CC3-BFFC-ABC51950C83F}"/>
                </a:ext>
              </a:extLst>
            </p:cNvPr>
            <p:cNvCxnSpPr>
              <a:cxnSpLocks/>
            </p:cNvCxnSpPr>
            <p:nvPr/>
          </p:nvCxnSpPr>
          <p:spPr>
            <a:xfrm>
              <a:off x="2832855" y="1083722"/>
              <a:ext cx="149289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502D6B7B-A215-4A29-BF9A-90D4B785F7CD}"/>
                </a:ext>
              </a:extLst>
            </p:cNvPr>
            <p:cNvGrpSpPr/>
            <p:nvPr/>
          </p:nvGrpSpPr>
          <p:grpSpPr>
            <a:xfrm rot="5400000">
              <a:off x="3118062" y="1019628"/>
              <a:ext cx="164537" cy="132332"/>
              <a:chOff x="3263877" y="1617133"/>
              <a:chExt cx="194756" cy="156634"/>
            </a:xfrm>
          </p:grpSpPr>
          <p:sp>
            <p:nvSpPr>
              <p:cNvPr id="166" name="Isosceles Triangle 165">
                <a:extLst>
                  <a:ext uri="{FF2B5EF4-FFF2-40B4-BE49-F238E27FC236}">
                    <a16:creationId xmlns:a16="http://schemas.microsoft.com/office/drawing/2014/main" id="{32BAD0A5-6D6C-40F9-BFF0-FB9EA793160A}"/>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BBADDAAA-33FD-428D-B982-7EF6C1A51C65}"/>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1" name="Oval 170">
              <a:extLst>
                <a:ext uri="{FF2B5EF4-FFF2-40B4-BE49-F238E27FC236}">
                  <a16:creationId xmlns:a16="http://schemas.microsoft.com/office/drawing/2014/main" id="{2E731EB3-7FD4-4F77-9A32-8AA2C50E23F1}"/>
                </a:ext>
              </a:extLst>
            </p:cNvPr>
            <p:cNvSpPr/>
            <p:nvPr/>
          </p:nvSpPr>
          <p:spPr>
            <a:xfrm>
              <a:off x="2980503" y="10641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2" name="Oval 171">
              <a:extLst>
                <a:ext uri="{FF2B5EF4-FFF2-40B4-BE49-F238E27FC236}">
                  <a16:creationId xmlns:a16="http://schemas.microsoft.com/office/drawing/2014/main" id="{E54D47DE-D15C-40BF-A83C-FDDC027E4F8D}"/>
                </a:ext>
              </a:extLst>
            </p:cNvPr>
            <p:cNvSpPr/>
            <p:nvPr/>
          </p:nvSpPr>
          <p:spPr>
            <a:xfrm>
              <a:off x="2978123" y="312636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5" name="Oval 174">
              <a:extLst>
                <a:ext uri="{FF2B5EF4-FFF2-40B4-BE49-F238E27FC236}">
                  <a16:creationId xmlns:a16="http://schemas.microsoft.com/office/drawing/2014/main" id="{A7FDC45B-72AF-4819-87FA-F1C11BB52413}"/>
                </a:ext>
              </a:extLst>
            </p:cNvPr>
            <p:cNvSpPr/>
            <p:nvPr/>
          </p:nvSpPr>
          <p:spPr>
            <a:xfrm>
              <a:off x="2978123" y="300015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6" name="Oval 175">
              <a:extLst>
                <a:ext uri="{FF2B5EF4-FFF2-40B4-BE49-F238E27FC236}">
                  <a16:creationId xmlns:a16="http://schemas.microsoft.com/office/drawing/2014/main" id="{21513011-3E7F-4847-9A58-82281FAFE0A0}"/>
                </a:ext>
              </a:extLst>
            </p:cNvPr>
            <p:cNvSpPr/>
            <p:nvPr/>
          </p:nvSpPr>
          <p:spPr>
            <a:xfrm>
              <a:off x="2978123" y="2754887"/>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0" name="Straight Connector 179">
              <a:extLst>
                <a:ext uri="{FF2B5EF4-FFF2-40B4-BE49-F238E27FC236}">
                  <a16:creationId xmlns:a16="http://schemas.microsoft.com/office/drawing/2014/main" id="{48E491BF-9D5C-4312-AC5C-1C7451D5D86D}"/>
                </a:ext>
              </a:extLst>
            </p:cNvPr>
            <p:cNvCxnSpPr>
              <a:cxnSpLocks/>
            </p:cNvCxnSpPr>
            <p:nvPr/>
          </p:nvCxnSpPr>
          <p:spPr>
            <a:xfrm flipV="1">
              <a:off x="3382342" y="1086793"/>
              <a:ext cx="0" cy="960891"/>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0FAD10-6E20-4A6D-B11D-8B3A529FEEA6}"/>
                </a:ext>
              </a:extLst>
            </p:cNvPr>
            <p:cNvCxnSpPr>
              <a:cxnSpLocks/>
            </p:cNvCxnSpPr>
            <p:nvPr/>
          </p:nvCxnSpPr>
          <p:spPr>
            <a:xfrm flipH="1">
              <a:off x="3309535" y="2046723"/>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F2AA001-1369-442B-B154-DD66BB80C73D}"/>
                </a:ext>
              </a:extLst>
            </p:cNvPr>
            <p:cNvCxnSpPr>
              <a:cxnSpLocks/>
            </p:cNvCxnSpPr>
            <p:nvPr/>
          </p:nvCxnSpPr>
          <p:spPr>
            <a:xfrm flipH="1">
              <a:off x="3309535" y="2094660"/>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D8A10C1-038C-4AE2-AF47-D1815CD014F9}"/>
                </a:ext>
              </a:extLst>
            </p:cNvPr>
            <p:cNvCxnSpPr>
              <a:cxnSpLocks/>
            </p:cNvCxnSpPr>
            <p:nvPr/>
          </p:nvCxnSpPr>
          <p:spPr>
            <a:xfrm flipV="1">
              <a:off x="3382342" y="2094662"/>
              <a:ext cx="0" cy="105598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B7F4C4B9-CEDD-41C5-B8A4-1352D3E6AF7F}"/>
                </a:ext>
              </a:extLst>
            </p:cNvPr>
            <p:cNvSpPr/>
            <p:nvPr/>
          </p:nvSpPr>
          <p:spPr>
            <a:xfrm>
              <a:off x="3362306" y="10641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9" name="Oval 188">
              <a:extLst>
                <a:ext uri="{FF2B5EF4-FFF2-40B4-BE49-F238E27FC236}">
                  <a16:creationId xmlns:a16="http://schemas.microsoft.com/office/drawing/2014/main" id="{F4B2D6A6-B813-423C-9E78-5221DE373004}"/>
                </a:ext>
              </a:extLst>
            </p:cNvPr>
            <p:cNvSpPr/>
            <p:nvPr/>
          </p:nvSpPr>
          <p:spPr>
            <a:xfrm>
              <a:off x="3362307" y="312636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0" name="Group 189">
              <a:extLst>
                <a:ext uri="{FF2B5EF4-FFF2-40B4-BE49-F238E27FC236}">
                  <a16:creationId xmlns:a16="http://schemas.microsoft.com/office/drawing/2014/main" id="{CFE82500-741C-4639-9779-6613BBB526CB}"/>
                </a:ext>
              </a:extLst>
            </p:cNvPr>
            <p:cNvGrpSpPr/>
            <p:nvPr/>
          </p:nvGrpSpPr>
          <p:grpSpPr>
            <a:xfrm>
              <a:off x="3762745" y="1792813"/>
              <a:ext cx="272391" cy="1363245"/>
              <a:chOff x="2865598" y="2272349"/>
              <a:chExt cx="272391" cy="1363245"/>
            </a:xfrm>
          </p:grpSpPr>
          <p:cxnSp>
            <p:nvCxnSpPr>
              <p:cNvPr id="191" name="Straight Connector 190">
                <a:extLst>
                  <a:ext uri="{FF2B5EF4-FFF2-40B4-BE49-F238E27FC236}">
                    <a16:creationId xmlns:a16="http://schemas.microsoft.com/office/drawing/2014/main" id="{94310876-47D9-41FD-AC74-7CCBFE27882E}"/>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F889D23-24D9-486E-B1BD-2167CAE8D531}"/>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77B9D25-A213-4796-8DA3-3160F47F459B}"/>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F493BE3-8B10-451E-8D3D-132C3B259452}"/>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A2660B-D685-4A3E-8D7F-47977805082A}"/>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576C627-D9B5-4A17-8E3A-033274A214DD}"/>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0792574-AF9B-43CC-AD3B-97763C24FB83}"/>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F098853-67C9-4AC9-A821-95E6D7284CD3}"/>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9310B38-E500-4E06-8EFC-ECA8EB583CE2}"/>
                  </a:ext>
                </a:extLst>
              </p:cNvPr>
              <p:cNvCxnSpPr>
                <a:cxnSpLocks/>
              </p:cNvCxnSpPr>
              <p:nvPr/>
            </p:nvCxnSpPr>
            <p:spPr>
              <a:xfrm flipV="1">
                <a:off x="3033913" y="2890878"/>
                <a:ext cx="0" cy="74471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C89F8EDD-326F-47D3-B0EA-2FBAE9C088CB}"/>
                  </a:ext>
                </a:extLst>
              </p:cNvPr>
              <p:cNvGrpSpPr/>
              <p:nvPr/>
            </p:nvGrpSpPr>
            <p:grpSpPr>
              <a:xfrm>
                <a:off x="3034302" y="2771485"/>
                <a:ext cx="103687" cy="252915"/>
                <a:chOff x="3393232" y="2908462"/>
                <a:chExt cx="137349" cy="335022"/>
              </a:xfrm>
            </p:grpSpPr>
            <p:grpSp>
              <p:nvGrpSpPr>
                <p:cNvPr id="202" name="Group 201">
                  <a:extLst>
                    <a:ext uri="{FF2B5EF4-FFF2-40B4-BE49-F238E27FC236}">
                      <a16:creationId xmlns:a16="http://schemas.microsoft.com/office/drawing/2014/main" id="{ECC305B6-1B25-444C-82D1-BB980A9C4678}"/>
                    </a:ext>
                  </a:extLst>
                </p:cNvPr>
                <p:cNvGrpSpPr/>
                <p:nvPr/>
              </p:nvGrpSpPr>
              <p:grpSpPr>
                <a:xfrm>
                  <a:off x="3430661" y="3035441"/>
                  <a:ext cx="99920" cy="80362"/>
                  <a:chOff x="3263877" y="1617133"/>
                  <a:chExt cx="194756" cy="156634"/>
                </a:xfrm>
              </p:grpSpPr>
              <p:sp>
                <p:nvSpPr>
                  <p:cNvPr id="206" name="Isosceles Triangle 205">
                    <a:extLst>
                      <a:ext uri="{FF2B5EF4-FFF2-40B4-BE49-F238E27FC236}">
                        <a16:creationId xmlns:a16="http://schemas.microsoft.com/office/drawing/2014/main" id="{E35EF040-CB1E-45D2-AEC7-2AC21399983D}"/>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689A3A34-0D98-4041-9AAB-19684A7A120B}"/>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3" name="Straight Connector 202">
                  <a:extLst>
                    <a:ext uri="{FF2B5EF4-FFF2-40B4-BE49-F238E27FC236}">
                      <a16:creationId xmlns:a16="http://schemas.microsoft.com/office/drawing/2014/main" id="{B7DA3326-A2AD-40A7-98C2-3ADC5C0069F8}"/>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E99C961-48AC-4B7C-90AA-657D960C34D2}"/>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96B230A-1D18-4CFC-B159-59C8E606BEC0}"/>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1" name="Straight Connector 200">
                <a:extLst>
                  <a:ext uri="{FF2B5EF4-FFF2-40B4-BE49-F238E27FC236}">
                    <a16:creationId xmlns:a16="http://schemas.microsoft.com/office/drawing/2014/main" id="{3F3EF88A-5758-4140-A90A-FED7D8DA4D43}"/>
                  </a:ext>
                </a:extLst>
              </p:cNvPr>
              <p:cNvCxnSpPr>
                <a:cxnSpLocks/>
              </p:cNvCxnSpPr>
              <p:nvPr/>
            </p:nvCxnSpPr>
            <p:spPr>
              <a:xfrm flipV="1">
                <a:off x="3033913" y="2272349"/>
                <a:ext cx="0" cy="54453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FC22BEBE-99C0-4C49-B3AB-7D8033B96286}"/>
                </a:ext>
              </a:extLst>
            </p:cNvPr>
            <p:cNvGrpSpPr/>
            <p:nvPr/>
          </p:nvGrpSpPr>
          <p:grpSpPr>
            <a:xfrm>
              <a:off x="3762745" y="1080443"/>
              <a:ext cx="272391" cy="846273"/>
              <a:chOff x="2865598" y="2312410"/>
              <a:chExt cx="272391" cy="846273"/>
            </a:xfrm>
          </p:grpSpPr>
          <p:cxnSp>
            <p:nvCxnSpPr>
              <p:cNvPr id="211" name="Straight Connector 210">
                <a:extLst>
                  <a:ext uri="{FF2B5EF4-FFF2-40B4-BE49-F238E27FC236}">
                    <a16:creationId xmlns:a16="http://schemas.microsoft.com/office/drawing/2014/main" id="{74225E18-6489-45D7-95B1-D1C2B3C2C57D}"/>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70409CE-AD51-4D7D-AC8F-96CB02FD9F9B}"/>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0046750-E84C-4677-8B50-C07D3BD9CE60}"/>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FFC704A-E0E5-4A2E-9EE2-2971C0A931B6}"/>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5A83A11-6870-4B0B-B814-1959093E9808}"/>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B61734B-3031-4DF6-8CB6-55EE4EF53707}"/>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E2410B3-1077-4B09-A5B9-4B7C393F7B94}"/>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E655C2B-EC46-4CC7-AFAA-BA19C0F4E762}"/>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13EF5D5-A368-418F-B4CD-AF000D559A05}"/>
                  </a:ext>
                </a:extLst>
              </p:cNvPr>
              <p:cNvCxnSpPr>
                <a:cxnSpLocks/>
              </p:cNvCxnSpPr>
              <p:nvPr/>
            </p:nvCxnSpPr>
            <p:spPr>
              <a:xfrm flipV="1">
                <a:off x="3033913" y="2890877"/>
                <a:ext cx="0" cy="26780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20" name="Group 219">
                <a:extLst>
                  <a:ext uri="{FF2B5EF4-FFF2-40B4-BE49-F238E27FC236}">
                    <a16:creationId xmlns:a16="http://schemas.microsoft.com/office/drawing/2014/main" id="{630AE332-5D29-466B-BB84-9DB2BBF237C3}"/>
                  </a:ext>
                </a:extLst>
              </p:cNvPr>
              <p:cNvGrpSpPr/>
              <p:nvPr/>
            </p:nvGrpSpPr>
            <p:grpSpPr>
              <a:xfrm>
                <a:off x="3034302" y="2771485"/>
                <a:ext cx="103687" cy="252915"/>
                <a:chOff x="3393232" y="2908462"/>
                <a:chExt cx="137349" cy="335022"/>
              </a:xfrm>
            </p:grpSpPr>
            <p:grpSp>
              <p:nvGrpSpPr>
                <p:cNvPr id="222" name="Group 221">
                  <a:extLst>
                    <a:ext uri="{FF2B5EF4-FFF2-40B4-BE49-F238E27FC236}">
                      <a16:creationId xmlns:a16="http://schemas.microsoft.com/office/drawing/2014/main" id="{5049C098-437B-4964-A092-68329BC1E16F}"/>
                    </a:ext>
                  </a:extLst>
                </p:cNvPr>
                <p:cNvGrpSpPr/>
                <p:nvPr/>
              </p:nvGrpSpPr>
              <p:grpSpPr>
                <a:xfrm>
                  <a:off x="3430661" y="3035441"/>
                  <a:ext cx="99920" cy="80362"/>
                  <a:chOff x="3263877" y="1617133"/>
                  <a:chExt cx="194756" cy="156634"/>
                </a:xfrm>
              </p:grpSpPr>
              <p:sp>
                <p:nvSpPr>
                  <p:cNvPr id="226" name="Isosceles Triangle 225">
                    <a:extLst>
                      <a:ext uri="{FF2B5EF4-FFF2-40B4-BE49-F238E27FC236}">
                        <a16:creationId xmlns:a16="http://schemas.microsoft.com/office/drawing/2014/main" id="{FFA05850-4355-44D9-A719-FC2599B390F8}"/>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01BD5E89-BDD7-486F-9529-25CA48882B2D}"/>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3" name="Straight Connector 222">
                  <a:extLst>
                    <a:ext uri="{FF2B5EF4-FFF2-40B4-BE49-F238E27FC236}">
                      <a16:creationId xmlns:a16="http://schemas.microsoft.com/office/drawing/2014/main" id="{93A11029-1A44-4037-9A2F-AC196A2F3CF1}"/>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4E66D57-E133-4089-A5C1-883C2236087C}"/>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BBC4138-5C47-4529-AA7E-603FE50202AC}"/>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1" name="Straight Connector 220">
                <a:extLst>
                  <a:ext uri="{FF2B5EF4-FFF2-40B4-BE49-F238E27FC236}">
                    <a16:creationId xmlns:a16="http://schemas.microsoft.com/office/drawing/2014/main" id="{14A2C743-7597-4EDA-9AC0-CFC0637783A1}"/>
                  </a:ext>
                </a:extLst>
              </p:cNvPr>
              <p:cNvCxnSpPr>
                <a:cxnSpLocks/>
              </p:cNvCxnSpPr>
              <p:nvPr/>
            </p:nvCxnSpPr>
            <p:spPr>
              <a:xfrm flipV="1">
                <a:off x="3033913" y="2312410"/>
                <a:ext cx="0" cy="504469"/>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230" name="Isosceles Triangle 229">
              <a:extLst>
                <a:ext uri="{FF2B5EF4-FFF2-40B4-BE49-F238E27FC236}">
                  <a16:creationId xmlns:a16="http://schemas.microsoft.com/office/drawing/2014/main" id="{E9A62D29-FC44-4D97-886F-0B0BA675C672}"/>
                </a:ext>
              </a:extLst>
            </p:cNvPr>
            <p:cNvSpPr/>
            <p:nvPr/>
          </p:nvSpPr>
          <p:spPr>
            <a:xfrm rot="5400000">
              <a:off x="3539053" y="1927022"/>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a:extLst>
                <a:ext uri="{FF2B5EF4-FFF2-40B4-BE49-F238E27FC236}">
                  <a16:creationId xmlns:a16="http://schemas.microsoft.com/office/drawing/2014/main" id="{4113CB2C-41B3-46AD-8627-96E6C6A02C99}"/>
                </a:ext>
              </a:extLst>
            </p:cNvPr>
            <p:cNvSpPr/>
            <p:nvPr/>
          </p:nvSpPr>
          <p:spPr>
            <a:xfrm rot="5400000">
              <a:off x="3539053" y="2181023"/>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a:extLst>
                <a:ext uri="{FF2B5EF4-FFF2-40B4-BE49-F238E27FC236}">
                  <a16:creationId xmlns:a16="http://schemas.microsoft.com/office/drawing/2014/main" id="{9015DC2F-6D9B-4A3B-9DAF-81F955D0A6F7}"/>
                </a:ext>
              </a:extLst>
            </p:cNvPr>
            <p:cNvCxnSpPr/>
            <p:nvPr/>
          </p:nvCxnSpPr>
          <p:spPr>
            <a:xfrm>
              <a:off x="3762745" y="1739545"/>
              <a:ext cx="0" cy="24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42534B1-1A99-4A39-AD9C-E4896BB51625}"/>
                </a:ext>
              </a:extLst>
            </p:cNvPr>
            <p:cNvCxnSpPr/>
            <p:nvPr/>
          </p:nvCxnSpPr>
          <p:spPr>
            <a:xfrm flipH="1">
              <a:off x="3648608" y="1990725"/>
              <a:ext cx="1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6AD83D0-103C-4148-A8B9-12CAD4098C8E}"/>
                </a:ext>
              </a:extLst>
            </p:cNvPr>
            <p:cNvCxnSpPr/>
            <p:nvPr/>
          </p:nvCxnSpPr>
          <p:spPr>
            <a:xfrm flipH="1">
              <a:off x="3648608" y="2244725"/>
              <a:ext cx="1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ABDD726-8F2D-412A-88AF-D080316858A2}"/>
                </a:ext>
              </a:extLst>
            </p:cNvPr>
            <p:cNvCxnSpPr/>
            <p:nvPr/>
          </p:nvCxnSpPr>
          <p:spPr>
            <a:xfrm>
              <a:off x="3762745" y="2247545"/>
              <a:ext cx="0" cy="248005"/>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02F5110C-0C50-441D-BDBD-1CC9BB4F4E53}"/>
                </a:ext>
              </a:extLst>
            </p:cNvPr>
            <p:cNvSpPr/>
            <p:nvPr/>
          </p:nvSpPr>
          <p:spPr>
            <a:xfrm>
              <a:off x="3908406" y="10641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2" name="Oval 241">
              <a:extLst>
                <a:ext uri="{FF2B5EF4-FFF2-40B4-BE49-F238E27FC236}">
                  <a16:creationId xmlns:a16="http://schemas.microsoft.com/office/drawing/2014/main" id="{DCD4882B-BE15-4C96-AB4D-49D41F9C1299}"/>
                </a:ext>
              </a:extLst>
            </p:cNvPr>
            <p:cNvSpPr/>
            <p:nvPr/>
          </p:nvSpPr>
          <p:spPr>
            <a:xfrm>
              <a:off x="3909201" y="312636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48" name="Group 247">
              <a:extLst>
                <a:ext uri="{FF2B5EF4-FFF2-40B4-BE49-F238E27FC236}">
                  <a16:creationId xmlns:a16="http://schemas.microsoft.com/office/drawing/2014/main" id="{87E63743-353D-445F-AB78-21986E2CF23C}"/>
                </a:ext>
              </a:extLst>
            </p:cNvPr>
            <p:cNvGrpSpPr/>
            <p:nvPr/>
          </p:nvGrpSpPr>
          <p:grpSpPr>
            <a:xfrm>
              <a:off x="4081343" y="2402869"/>
              <a:ext cx="145932" cy="47937"/>
              <a:chOff x="4245953" y="2046723"/>
              <a:chExt cx="145932" cy="47937"/>
            </a:xfrm>
          </p:grpSpPr>
          <p:cxnSp>
            <p:nvCxnSpPr>
              <p:cNvPr id="244" name="Straight Connector 243">
                <a:extLst>
                  <a:ext uri="{FF2B5EF4-FFF2-40B4-BE49-F238E27FC236}">
                    <a16:creationId xmlns:a16="http://schemas.microsoft.com/office/drawing/2014/main" id="{AA6354E7-B8E8-4B99-B304-867EDEF95AAE}"/>
                  </a:ext>
                </a:extLst>
              </p:cNvPr>
              <p:cNvCxnSpPr>
                <a:cxnSpLocks/>
              </p:cNvCxnSpPr>
              <p:nvPr/>
            </p:nvCxnSpPr>
            <p:spPr>
              <a:xfrm flipH="1">
                <a:off x="4245953" y="2046723"/>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C4F8C44-8597-4984-972D-CA37BCDA040D}"/>
                  </a:ext>
                </a:extLst>
              </p:cNvPr>
              <p:cNvCxnSpPr>
                <a:cxnSpLocks/>
              </p:cNvCxnSpPr>
              <p:nvPr/>
            </p:nvCxnSpPr>
            <p:spPr>
              <a:xfrm flipH="1">
                <a:off x="4245953" y="2094660"/>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a:extLst>
                <a:ext uri="{FF2B5EF4-FFF2-40B4-BE49-F238E27FC236}">
                  <a16:creationId xmlns:a16="http://schemas.microsoft.com/office/drawing/2014/main" id="{19C5F372-96A5-45D9-AA5F-240A3C496C66}"/>
                </a:ext>
              </a:extLst>
            </p:cNvPr>
            <p:cNvCxnSpPr>
              <a:cxnSpLocks/>
            </p:cNvCxnSpPr>
            <p:nvPr/>
          </p:nvCxnSpPr>
          <p:spPr>
            <a:xfrm flipV="1">
              <a:off x="4154150" y="2448467"/>
              <a:ext cx="0" cy="702181"/>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sp>
          <p:nvSpPr>
            <p:cNvPr id="247" name="Oval 246">
              <a:extLst>
                <a:ext uri="{FF2B5EF4-FFF2-40B4-BE49-F238E27FC236}">
                  <a16:creationId xmlns:a16="http://schemas.microsoft.com/office/drawing/2014/main" id="{5A60797E-BDEC-4F4E-AE6B-A34859DA510F}"/>
                </a:ext>
              </a:extLst>
            </p:cNvPr>
            <p:cNvSpPr/>
            <p:nvPr/>
          </p:nvSpPr>
          <p:spPr>
            <a:xfrm>
              <a:off x="4134115" y="312636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2" name="Group 251">
              <a:extLst>
                <a:ext uri="{FF2B5EF4-FFF2-40B4-BE49-F238E27FC236}">
                  <a16:creationId xmlns:a16="http://schemas.microsoft.com/office/drawing/2014/main" id="{FA7A5763-45B9-4AA6-A590-DE131D93DE13}"/>
                </a:ext>
              </a:extLst>
            </p:cNvPr>
            <p:cNvGrpSpPr/>
            <p:nvPr/>
          </p:nvGrpSpPr>
          <p:grpSpPr>
            <a:xfrm>
              <a:off x="4081343" y="1640869"/>
              <a:ext cx="145932" cy="47937"/>
              <a:chOff x="4245953" y="2046723"/>
              <a:chExt cx="145932" cy="47937"/>
            </a:xfrm>
          </p:grpSpPr>
          <p:cxnSp>
            <p:nvCxnSpPr>
              <p:cNvPr id="253" name="Straight Connector 252">
                <a:extLst>
                  <a:ext uri="{FF2B5EF4-FFF2-40B4-BE49-F238E27FC236}">
                    <a16:creationId xmlns:a16="http://schemas.microsoft.com/office/drawing/2014/main" id="{49DE7E15-7474-4B2D-BB89-19D09186B5B7}"/>
                  </a:ext>
                </a:extLst>
              </p:cNvPr>
              <p:cNvCxnSpPr>
                <a:cxnSpLocks/>
              </p:cNvCxnSpPr>
              <p:nvPr/>
            </p:nvCxnSpPr>
            <p:spPr>
              <a:xfrm flipH="1">
                <a:off x="4245953" y="2046723"/>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592582B-09A3-466A-9BE6-F1D9FCB62F67}"/>
                  </a:ext>
                </a:extLst>
              </p:cNvPr>
              <p:cNvCxnSpPr>
                <a:cxnSpLocks/>
              </p:cNvCxnSpPr>
              <p:nvPr/>
            </p:nvCxnSpPr>
            <p:spPr>
              <a:xfrm flipH="1">
                <a:off x="4245953" y="2094660"/>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55" name="Straight Connector 254">
              <a:extLst>
                <a:ext uri="{FF2B5EF4-FFF2-40B4-BE49-F238E27FC236}">
                  <a16:creationId xmlns:a16="http://schemas.microsoft.com/office/drawing/2014/main" id="{9EFB4F2F-1D2F-432A-B772-EAF3DF159AA2}"/>
                </a:ext>
              </a:extLst>
            </p:cNvPr>
            <p:cNvCxnSpPr>
              <a:cxnSpLocks/>
            </p:cNvCxnSpPr>
            <p:nvPr/>
          </p:nvCxnSpPr>
          <p:spPr>
            <a:xfrm flipV="1">
              <a:off x="4154150" y="1686468"/>
              <a:ext cx="0" cy="716401"/>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8EE4478-052B-4BC2-8B3C-D5E54D7D3FFA}"/>
                </a:ext>
              </a:extLst>
            </p:cNvPr>
            <p:cNvCxnSpPr>
              <a:cxnSpLocks/>
            </p:cNvCxnSpPr>
            <p:nvPr/>
          </p:nvCxnSpPr>
          <p:spPr>
            <a:xfrm flipV="1">
              <a:off x="4154150" y="1076868"/>
              <a:ext cx="0" cy="564851"/>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EEEC20A-7279-45A2-B132-D5D02B265166}"/>
                </a:ext>
              </a:extLst>
            </p:cNvPr>
            <p:cNvCxnSpPr>
              <a:cxnSpLocks/>
              <a:endCxn id="264" idx="0"/>
            </p:cNvCxnSpPr>
            <p:nvPr/>
          </p:nvCxnSpPr>
          <p:spPr>
            <a:xfrm flipV="1">
              <a:off x="3930100" y="1916674"/>
              <a:ext cx="461287" cy="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F05AA43C-CB4A-4886-A0DA-607495581963}"/>
                </a:ext>
              </a:extLst>
            </p:cNvPr>
            <p:cNvCxnSpPr>
              <a:cxnSpLocks/>
              <a:stCxn id="293" idx="2"/>
            </p:cNvCxnSpPr>
            <p:nvPr/>
          </p:nvCxnSpPr>
          <p:spPr>
            <a:xfrm>
              <a:off x="4134115" y="2297856"/>
              <a:ext cx="672724" cy="3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63" name="Group 262">
              <a:extLst>
                <a:ext uri="{FF2B5EF4-FFF2-40B4-BE49-F238E27FC236}">
                  <a16:creationId xmlns:a16="http://schemas.microsoft.com/office/drawing/2014/main" id="{A150F59D-057C-4CD7-9E0F-DC484ED497AF}"/>
                </a:ext>
              </a:extLst>
            </p:cNvPr>
            <p:cNvGrpSpPr/>
            <p:nvPr/>
          </p:nvGrpSpPr>
          <p:grpSpPr>
            <a:xfrm>
              <a:off x="4391407" y="1881760"/>
              <a:ext cx="222091" cy="69827"/>
              <a:chOff x="4734087" y="1723026"/>
              <a:chExt cx="488153" cy="153479"/>
            </a:xfrm>
          </p:grpSpPr>
          <p:sp>
            <p:nvSpPr>
              <p:cNvPr id="264" name="Block Arc 263">
                <a:extLst>
                  <a:ext uri="{FF2B5EF4-FFF2-40B4-BE49-F238E27FC236}">
                    <a16:creationId xmlns:a16="http://schemas.microsoft.com/office/drawing/2014/main" id="{90A02D24-CEE1-4A26-908C-8E7AD3EEB054}"/>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Block Arc 264">
                <a:extLst>
                  <a:ext uri="{FF2B5EF4-FFF2-40B4-BE49-F238E27FC236}">
                    <a16:creationId xmlns:a16="http://schemas.microsoft.com/office/drawing/2014/main" id="{E562CD5C-D898-4A04-B132-82E1A6B40163}"/>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Block Arc 265">
                <a:extLst>
                  <a:ext uri="{FF2B5EF4-FFF2-40B4-BE49-F238E27FC236}">
                    <a16:creationId xmlns:a16="http://schemas.microsoft.com/office/drawing/2014/main" id="{D0C4CC74-A1B9-4659-80AB-6E2834A77A40}"/>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Block Arc 266">
                <a:extLst>
                  <a:ext uri="{FF2B5EF4-FFF2-40B4-BE49-F238E27FC236}">
                    <a16:creationId xmlns:a16="http://schemas.microsoft.com/office/drawing/2014/main" id="{D31F6606-57A6-4FBB-95FB-5F78FFE1CA2A}"/>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69" name="Straight Connector 268">
              <a:extLst>
                <a:ext uri="{FF2B5EF4-FFF2-40B4-BE49-F238E27FC236}">
                  <a16:creationId xmlns:a16="http://schemas.microsoft.com/office/drawing/2014/main" id="{BD1D6C1D-E454-4866-8116-881FF2A06AFE}"/>
                </a:ext>
              </a:extLst>
            </p:cNvPr>
            <p:cNvCxnSpPr>
              <a:cxnSpLocks/>
            </p:cNvCxnSpPr>
            <p:nvPr/>
          </p:nvCxnSpPr>
          <p:spPr>
            <a:xfrm>
              <a:off x="4605231" y="1917159"/>
              <a:ext cx="20081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1" name="Group 270">
              <a:extLst>
                <a:ext uri="{FF2B5EF4-FFF2-40B4-BE49-F238E27FC236}">
                  <a16:creationId xmlns:a16="http://schemas.microsoft.com/office/drawing/2014/main" id="{58DA2326-85EA-44B7-AB2C-4D4983C20B2C}"/>
                </a:ext>
              </a:extLst>
            </p:cNvPr>
            <p:cNvGrpSpPr/>
            <p:nvPr/>
          </p:nvGrpSpPr>
          <p:grpSpPr>
            <a:xfrm rot="5400000">
              <a:off x="4696082" y="2080525"/>
              <a:ext cx="222091" cy="69827"/>
              <a:chOff x="4734087" y="1723026"/>
              <a:chExt cx="488153" cy="153479"/>
            </a:xfrm>
          </p:grpSpPr>
          <p:sp>
            <p:nvSpPr>
              <p:cNvPr id="272" name="Block Arc 271">
                <a:extLst>
                  <a:ext uri="{FF2B5EF4-FFF2-40B4-BE49-F238E27FC236}">
                    <a16:creationId xmlns:a16="http://schemas.microsoft.com/office/drawing/2014/main" id="{D2CC33EE-A05B-45FA-8AD6-C75DE509BA01}"/>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Block Arc 272">
                <a:extLst>
                  <a:ext uri="{FF2B5EF4-FFF2-40B4-BE49-F238E27FC236}">
                    <a16:creationId xmlns:a16="http://schemas.microsoft.com/office/drawing/2014/main" id="{24DD4686-469B-4BA9-8DCD-764478C64EC3}"/>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Block Arc 273">
                <a:extLst>
                  <a:ext uri="{FF2B5EF4-FFF2-40B4-BE49-F238E27FC236}">
                    <a16:creationId xmlns:a16="http://schemas.microsoft.com/office/drawing/2014/main" id="{DE9656ED-9FDB-4BC2-8959-E30C88282160}"/>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Block Arc 274">
                <a:extLst>
                  <a:ext uri="{FF2B5EF4-FFF2-40B4-BE49-F238E27FC236}">
                    <a16:creationId xmlns:a16="http://schemas.microsoft.com/office/drawing/2014/main" id="{67693DFF-1DAE-4C4F-B353-4BAB2850A7FC}"/>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6" name="Group 275">
              <a:extLst>
                <a:ext uri="{FF2B5EF4-FFF2-40B4-BE49-F238E27FC236}">
                  <a16:creationId xmlns:a16="http://schemas.microsoft.com/office/drawing/2014/main" id="{06A0EED2-F1E0-420B-9F36-9C8933EBAA71}"/>
                </a:ext>
              </a:extLst>
            </p:cNvPr>
            <p:cNvGrpSpPr/>
            <p:nvPr/>
          </p:nvGrpSpPr>
          <p:grpSpPr>
            <a:xfrm rot="5400000">
              <a:off x="4584517" y="2080525"/>
              <a:ext cx="222091" cy="69827"/>
              <a:chOff x="4734087" y="1723026"/>
              <a:chExt cx="488153" cy="153479"/>
            </a:xfrm>
          </p:grpSpPr>
          <p:sp>
            <p:nvSpPr>
              <p:cNvPr id="277" name="Block Arc 276">
                <a:extLst>
                  <a:ext uri="{FF2B5EF4-FFF2-40B4-BE49-F238E27FC236}">
                    <a16:creationId xmlns:a16="http://schemas.microsoft.com/office/drawing/2014/main" id="{8EDCF489-F724-4F75-A095-0F712B54BAE7}"/>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Block Arc 277">
                <a:extLst>
                  <a:ext uri="{FF2B5EF4-FFF2-40B4-BE49-F238E27FC236}">
                    <a16:creationId xmlns:a16="http://schemas.microsoft.com/office/drawing/2014/main" id="{DD4243AC-927D-4BC7-B90A-6718D8B82573}"/>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Block Arc 278">
                <a:extLst>
                  <a:ext uri="{FF2B5EF4-FFF2-40B4-BE49-F238E27FC236}">
                    <a16:creationId xmlns:a16="http://schemas.microsoft.com/office/drawing/2014/main" id="{1C6DCD66-D7DA-4B1E-B38E-9330F68FFC49}"/>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Block Arc 279">
                <a:extLst>
                  <a:ext uri="{FF2B5EF4-FFF2-40B4-BE49-F238E27FC236}">
                    <a16:creationId xmlns:a16="http://schemas.microsoft.com/office/drawing/2014/main" id="{44B24D75-7FA2-4911-9D8D-979148697387}"/>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82" name="Straight Connector 281">
              <a:extLst>
                <a:ext uri="{FF2B5EF4-FFF2-40B4-BE49-F238E27FC236}">
                  <a16:creationId xmlns:a16="http://schemas.microsoft.com/office/drawing/2014/main" id="{08A5E748-B4A9-48F1-B3AC-5C4502E5E5FB}"/>
                </a:ext>
              </a:extLst>
            </p:cNvPr>
            <p:cNvCxnSpPr>
              <a:cxnSpLocks/>
            </p:cNvCxnSpPr>
            <p:nvPr/>
          </p:nvCxnSpPr>
          <p:spPr>
            <a:xfrm>
              <a:off x="4695274" y="1913376"/>
              <a:ext cx="287" cy="93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4FC5661-C27B-4387-88BC-B267BFC63B08}"/>
                </a:ext>
              </a:extLst>
            </p:cNvPr>
            <p:cNvCxnSpPr>
              <a:cxnSpLocks/>
            </p:cNvCxnSpPr>
            <p:nvPr/>
          </p:nvCxnSpPr>
          <p:spPr>
            <a:xfrm>
              <a:off x="4695274" y="2220558"/>
              <a:ext cx="0" cy="7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83FD33F2-2664-4A1A-A058-EC75B6F88F51}"/>
                </a:ext>
              </a:extLst>
            </p:cNvPr>
            <p:cNvCxnSpPr>
              <a:cxnSpLocks/>
            </p:cNvCxnSpPr>
            <p:nvPr/>
          </p:nvCxnSpPr>
          <p:spPr>
            <a:xfrm>
              <a:off x="4802077" y="1913376"/>
              <a:ext cx="287" cy="93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0EAB029-57F7-4A87-805B-F0B8D2C3DF5A}"/>
                </a:ext>
              </a:extLst>
            </p:cNvPr>
            <p:cNvCxnSpPr>
              <a:cxnSpLocks/>
            </p:cNvCxnSpPr>
            <p:nvPr/>
          </p:nvCxnSpPr>
          <p:spPr>
            <a:xfrm>
              <a:off x="4802077" y="2225320"/>
              <a:ext cx="0" cy="71383"/>
            </a:xfrm>
            <a:prstGeom prst="line">
              <a:avLst/>
            </a:prstGeom>
          </p:spPr>
          <p:style>
            <a:lnRef idx="1">
              <a:schemeClr val="accent1"/>
            </a:lnRef>
            <a:fillRef idx="0">
              <a:schemeClr val="accent1"/>
            </a:fillRef>
            <a:effectRef idx="0">
              <a:schemeClr val="accent1"/>
            </a:effectRef>
            <a:fontRef idx="minor">
              <a:schemeClr val="tx1"/>
            </a:fontRef>
          </p:style>
        </p:cxnSp>
        <p:sp>
          <p:nvSpPr>
            <p:cNvPr id="293" name="Oval 292">
              <a:extLst>
                <a:ext uri="{FF2B5EF4-FFF2-40B4-BE49-F238E27FC236}">
                  <a16:creationId xmlns:a16="http://schemas.microsoft.com/office/drawing/2014/main" id="{782847D8-11CB-4FD3-9755-979E5775F6D7}"/>
                </a:ext>
              </a:extLst>
            </p:cNvPr>
            <p:cNvSpPr/>
            <p:nvPr/>
          </p:nvSpPr>
          <p:spPr>
            <a:xfrm>
              <a:off x="4134115" y="2276256"/>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4" name="Oval 293">
              <a:extLst>
                <a:ext uri="{FF2B5EF4-FFF2-40B4-BE49-F238E27FC236}">
                  <a16:creationId xmlns:a16="http://schemas.microsoft.com/office/drawing/2014/main" id="{774A7B93-8DE1-4A42-82B4-B993DF4DD666}"/>
                </a:ext>
              </a:extLst>
            </p:cNvPr>
            <p:cNvSpPr/>
            <p:nvPr/>
          </p:nvSpPr>
          <p:spPr>
            <a:xfrm>
              <a:off x="3909201" y="189287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5" name="Oval 294">
              <a:extLst>
                <a:ext uri="{FF2B5EF4-FFF2-40B4-BE49-F238E27FC236}">
                  <a16:creationId xmlns:a16="http://schemas.microsoft.com/office/drawing/2014/main" id="{A3182CC9-ABE5-49E4-BB8A-7B1D2DC67F4C}"/>
                </a:ext>
              </a:extLst>
            </p:cNvPr>
            <p:cNvSpPr/>
            <p:nvPr/>
          </p:nvSpPr>
          <p:spPr>
            <a:xfrm>
              <a:off x="4674963" y="2276256"/>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6" name="Oval 295">
              <a:extLst>
                <a:ext uri="{FF2B5EF4-FFF2-40B4-BE49-F238E27FC236}">
                  <a16:creationId xmlns:a16="http://schemas.microsoft.com/office/drawing/2014/main" id="{1A09C37B-6A4D-4AFF-A714-166829D6E9E6}"/>
                </a:ext>
              </a:extLst>
            </p:cNvPr>
            <p:cNvSpPr/>
            <p:nvPr/>
          </p:nvSpPr>
          <p:spPr>
            <a:xfrm>
              <a:off x="4674963" y="1897637"/>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97" name="Group 296">
              <a:extLst>
                <a:ext uri="{FF2B5EF4-FFF2-40B4-BE49-F238E27FC236}">
                  <a16:creationId xmlns:a16="http://schemas.microsoft.com/office/drawing/2014/main" id="{C4F81B00-9328-4128-ACE4-F1DE3C64A4BD}"/>
                </a:ext>
              </a:extLst>
            </p:cNvPr>
            <p:cNvGrpSpPr/>
            <p:nvPr/>
          </p:nvGrpSpPr>
          <p:grpSpPr>
            <a:xfrm rot="16200000">
              <a:off x="4821121" y="2403813"/>
              <a:ext cx="222091" cy="69827"/>
              <a:chOff x="4734087" y="1723026"/>
              <a:chExt cx="488153" cy="153479"/>
            </a:xfrm>
          </p:grpSpPr>
          <p:sp>
            <p:nvSpPr>
              <p:cNvPr id="298" name="Block Arc 297">
                <a:extLst>
                  <a:ext uri="{FF2B5EF4-FFF2-40B4-BE49-F238E27FC236}">
                    <a16:creationId xmlns:a16="http://schemas.microsoft.com/office/drawing/2014/main" id="{5AD9D6AC-59DD-45D2-8A19-C40DF9B15C84}"/>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Block Arc 298">
                <a:extLst>
                  <a:ext uri="{FF2B5EF4-FFF2-40B4-BE49-F238E27FC236}">
                    <a16:creationId xmlns:a16="http://schemas.microsoft.com/office/drawing/2014/main" id="{39188BB3-5798-49B2-BB62-34C5066E57A3}"/>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Block Arc 299">
                <a:extLst>
                  <a:ext uri="{FF2B5EF4-FFF2-40B4-BE49-F238E27FC236}">
                    <a16:creationId xmlns:a16="http://schemas.microsoft.com/office/drawing/2014/main" id="{963ED96D-590C-4065-8847-8E01F6FEAB57}"/>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Block Arc 300">
                <a:extLst>
                  <a:ext uri="{FF2B5EF4-FFF2-40B4-BE49-F238E27FC236}">
                    <a16:creationId xmlns:a16="http://schemas.microsoft.com/office/drawing/2014/main" id="{BFAE3C4D-AC86-4E68-9E0C-827A907DAC4E}"/>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2" name="Group 301">
              <a:extLst>
                <a:ext uri="{FF2B5EF4-FFF2-40B4-BE49-F238E27FC236}">
                  <a16:creationId xmlns:a16="http://schemas.microsoft.com/office/drawing/2014/main" id="{91655647-BA02-4ABA-84D3-68A85673C203}"/>
                </a:ext>
              </a:extLst>
            </p:cNvPr>
            <p:cNvGrpSpPr/>
            <p:nvPr/>
          </p:nvGrpSpPr>
          <p:grpSpPr>
            <a:xfrm rot="16200000">
              <a:off x="4821121" y="1732302"/>
              <a:ext cx="222091" cy="69827"/>
              <a:chOff x="4734087" y="1723026"/>
              <a:chExt cx="488153" cy="153479"/>
            </a:xfrm>
          </p:grpSpPr>
          <p:sp>
            <p:nvSpPr>
              <p:cNvPr id="303" name="Block Arc 302">
                <a:extLst>
                  <a:ext uri="{FF2B5EF4-FFF2-40B4-BE49-F238E27FC236}">
                    <a16:creationId xmlns:a16="http://schemas.microsoft.com/office/drawing/2014/main" id="{75D0FC71-D7AE-49DB-AEC8-276C3C212E47}"/>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Block Arc 303">
                <a:extLst>
                  <a:ext uri="{FF2B5EF4-FFF2-40B4-BE49-F238E27FC236}">
                    <a16:creationId xmlns:a16="http://schemas.microsoft.com/office/drawing/2014/main" id="{EBB40043-4B41-4354-A19E-4863AE556D74}"/>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Block Arc 304">
                <a:extLst>
                  <a:ext uri="{FF2B5EF4-FFF2-40B4-BE49-F238E27FC236}">
                    <a16:creationId xmlns:a16="http://schemas.microsoft.com/office/drawing/2014/main" id="{3F25DEFD-F3F1-4106-9927-23172039C9FC}"/>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a:extLst>
                  <a:ext uri="{FF2B5EF4-FFF2-40B4-BE49-F238E27FC236}">
                    <a16:creationId xmlns:a16="http://schemas.microsoft.com/office/drawing/2014/main" id="{A1D2F6DA-1BB5-4C3E-9F19-9B673883400E}"/>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07" name="Straight Connector 306">
              <a:extLst>
                <a:ext uri="{FF2B5EF4-FFF2-40B4-BE49-F238E27FC236}">
                  <a16:creationId xmlns:a16="http://schemas.microsoft.com/office/drawing/2014/main" id="{5FF8F76A-0FED-4AC5-B3AC-17F726AC217A}"/>
                </a:ext>
              </a:extLst>
            </p:cNvPr>
            <p:cNvCxnSpPr>
              <a:cxnSpLocks/>
            </p:cNvCxnSpPr>
            <p:nvPr/>
          </p:nvCxnSpPr>
          <p:spPr>
            <a:xfrm>
              <a:off x="4934259" y="1875276"/>
              <a:ext cx="0" cy="455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8F0B8748-BE64-4624-8A78-CEFF0C956A89}"/>
                </a:ext>
              </a:extLst>
            </p:cNvPr>
            <p:cNvCxnSpPr>
              <a:cxnSpLocks/>
            </p:cNvCxnSpPr>
            <p:nvPr/>
          </p:nvCxnSpPr>
          <p:spPr>
            <a:xfrm>
              <a:off x="4856847" y="1656201"/>
              <a:ext cx="0" cy="89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0A61656B-E753-4A40-B271-35440EFFDB8B}"/>
                </a:ext>
              </a:extLst>
            </p:cNvPr>
            <p:cNvCxnSpPr>
              <a:cxnSpLocks/>
            </p:cNvCxnSpPr>
            <p:nvPr/>
          </p:nvCxnSpPr>
          <p:spPr>
            <a:xfrm>
              <a:off x="4875897" y="1656201"/>
              <a:ext cx="0" cy="89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2CF84DF-E74D-4F09-9D5B-DB3E7EBF898C}"/>
                </a:ext>
              </a:extLst>
            </p:cNvPr>
            <p:cNvCxnSpPr>
              <a:cxnSpLocks/>
            </p:cNvCxnSpPr>
            <p:nvPr/>
          </p:nvCxnSpPr>
          <p:spPr>
            <a:xfrm>
              <a:off x="4931878" y="1423988"/>
              <a:ext cx="0" cy="233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EEE374-3C64-4341-8372-15E280ABBE12}"/>
                </a:ext>
              </a:extLst>
            </p:cNvPr>
            <p:cNvCxnSpPr>
              <a:cxnSpLocks/>
            </p:cNvCxnSpPr>
            <p:nvPr/>
          </p:nvCxnSpPr>
          <p:spPr>
            <a:xfrm>
              <a:off x="4931878" y="2550319"/>
              <a:ext cx="0" cy="233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B3E3E11-8D87-4CE2-9476-4243D73B0FDC}"/>
                </a:ext>
              </a:extLst>
            </p:cNvPr>
            <p:cNvCxnSpPr>
              <a:cxnSpLocks/>
            </p:cNvCxnSpPr>
            <p:nvPr/>
          </p:nvCxnSpPr>
          <p:spPr>
            <a:xfrm>
              <a:off x="4928430" y="1426622"/>
              <a:ext cx="6532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AA4A74F-BAF6-4CDA-A1C5-E0C0C9A8B182}"/>
                </a:ext>
              </a:extLst>
            </p:cNvPr>
            <p:cNvCxnSpPr>
              <a:cxnSpLocks/>
            </p:cNvCxnSpPr>
            <p:nvPr/>
          </p:nvCxnSpPr>
          <p:spPr>
            <a:xfrm>
              <a:off x="4928430" y="2779173"/>
              <a:ext cx="34451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7" name="Group 316">
              <a:extLst>
                <a:ext uri="{FF2B5EF4-FFF2-40B4-BE49-F238E27FC236}">
                  <a16:creationId xmlns:a16="http://schemas.microsoft.com/office/drawing/2014/main" id="{A7B0DAE2-4B4D-4850-BE05-3D673A415FA1}"/>
                </a:ext>
              </a:extLst>
            </p:cNvPr>
            <p:cNvGrpSpPr/>
            <p:nvPr/>
          </p:nvGrpSpPr>
          <p:grpSpPr>
            <a:xfrm rot="5400000">
              <a:off x="5029216" y="1362529"/>
              <a:ext cx="164537" cy="132332"/>
              <a:chOff x="3263877" y="1617133"/>
              <a:chExt cx="194756" cy="156634"/>
            </a:xfrm>
          </p:grpSpPr>
          <p:sp>
            <p:nvSpPr>
              <p:cNvPr id="318" name="Isosceles Triangle 317">
                <a:extLst>
                  <a:ext uri="{FF2B5EF4-FFF2-40B4-BE49-F238E27FC236}">
                    <a16:creationId xmlns:a16="http://schemas.microsoft.com/office/drawing/2014/main" id="{66F2AC35-2FC0-4BF1-B50F-A61180742F5F}"/>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71A28ABA-FEA5-4AFA-A31E-4ADF07C3C105}"/>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ACB0546F-6E49-49E4-AD74-F1ABB83C279C}"/>
                </a:ext>
              </a:extLst>
            </p:cNvPr>
            <p:cNvGrpSpPr/>
            <p:nvPr/>
          </p:nvGrpSpPr>
          <p:grpSpPr>
            <a:xfrm rot="5400000">
              <a:off x="5029216" y="2715080"/>
              <a:ext cx="164537" cy="132332"/>
              <a:chOff x="3263877" y="1617133"/>
              <a:chExt cx="194756" cy="156634"/>
            </a:xfrm>
          </p:grpSpPr>
          <p:sp>
            <p:nvSpPr>
              <p:cNvPr id="321" name="Isosceles Triangle 320">
                <a:extLst>
                  <a:ext uri="{FF2B5EF4-FFF2-40B4-BE49-F238E27FC236}">
                    <a16:creationId xmlns:a16="http://schemas.microsoft.com/office/drawing/2014/main" id="{FC521722-E687-47A4-8C19-D5E28E290387}"/>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a:extLst>
                  <a:ext uri="{FF2B5EF4-FFF2-40B4-BE49-F238E27FC236}">
                    <a16:creationId xmlns:a16="http://schemas.microsoft.com/office/drawing/2014/main" id="{B8704C78-3950-4E4D-BEDE-43012D471F28}"/>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id="{CCEF55CF-F105-43CA-AC56-05528112A8C0}"/>
                </a:ext>
              </a:extLst>
            </p:cNvPr>
            <p:cNvGrpSpPr/>
            <p:nvPr/>
          </p:nvGrpSpPr>
          <p:grpSpPr>
            <a:xfrm>
              <a:off x="5583176" y="1381612"/>
              <a:ext cx="172944" cy="88873"/>
              <a:chOff x="7568022" y="2184789"/>
              <a:chExt cx="265045" cy="190863"/>
            </a:xfrm>
          </p:grpSpPr>
          <p:sp>
            <p:nvSpPr>
              <p:cNvPr id="325" name="Block Arc 324">
                <a:extLst>
                  <a:ext uri="{FF2B5EF4-FFF2-40B4-BE49-F238E27FC236}">
                    <a16:creationId xmlns:a16="http://schemas.microsoft.com/office/drawing/2014/main" id="{C0F75C93-0EBD-4CA5-9789-7D38C14A93DC}"/>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Block Arc 325">
                <a:extLst>
                  <a:ext uri="{FF2B5EF4-FFF2-40B4-BE49-F238E27FC236}">
                    <a16:creationId xmlns:a16="http://schemas.microsoft.com/office/drawing/2014/main" id="{60BE1C62-92CA-432C-8ACC-31BB7E7072D4}"/>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27" name="Straight Connector 326">
              <a:extLst>
                <a:ext uri="{FF2B5EF4-FFF2-40B4-BE49-F238E27FC236}">
                  <a16:creationId xmlns:a16="http://schemas.microsoft.com/office/drawing/2014/main" id="{3FF670F3-9956-4059-BB33-90562E14EF26}"/>
                </a:ext>
              </a:extLst>
            </p:cNvPr>
            <p:cNvCxnSpPr>
              <a:cxnSpLocks/>
              <a:stCxn id="326" idx="0"/>
            </p:cNvCxnSpPr>
            <p:nvPr/>
          </p:nvCxnSpPr>
          <p:spPr>
            <a:xfrm>
              <a:off x="5756149" y="1426048"/>
              <a:ext cx="89026" cy="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29AB585-B044-4AE4-ADB3-3722FF047560}"/>
                </a:ext>
              </a:extLst>
            </p:cNvPr>
            <p:cNvCxnSpPr>
              <a:cxnSpLocks/>
            </p:cNvCxnSpPr>
            <p:nvPr/>
          </p:nvCxnSpPr>
          <p:spPr>
            <a:xfrm>
              <a:off x="5270809" y="1423988"/>
              <a:ext cx="0" cy="1357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75C7B23-B20D-40FC-968E-E664FCABF4E6}"/>
                </a:ext>
              </a:extLst>
            </p:cNvPr>
            <p:cNvCxnSpPr>
              <a:cxnSpLocks/>
            </p:cNvCxnSpPr>
            <p:nvPr/>
          </p:nvCxnSpPr>
          <p:spPr>
            <a:xfrm>
              <a:off x="4931605" y="2102897"/>
              <a:ext cx="465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A2F89DD-ABC1-4EEF-B4B8-1966282B43D9}"/>
                </a:ext>
              </a:extLst>
            </p:cNvPr>
            <p:cNvCxnSpPr>
              <a:cxnSpLocks/>
            </p:cNvCxnSpPr>
            <p:nvPr/>
          </p:nvCxnSpPr>
          <p:spPr>
            <a:xfrm>
              <a:off x="5394634" y="2099722"/>
              <a:ext cx="0" cy="678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1D241D0-CEF1-46CC-99CD-BA0D4F1F761C}"/>
                </a:ext>
              </a:extLst>
            </p:cNvPr>
            <p:cNvCxnSpPr>
              <a:cxnSpLocks/>
            </p:cNvCxnSpPr>
            <p:nvPr/>
          </p:nvCxnSpPr>
          <p:spPr>
            <a:xfrm>
              <a:off x="5391980" y="2775998"/>
              <a:ext cx="4531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0891BEE-0825-4312-BF45-1AD009A1433F}"/>
                </a:ext>
              </a:extLst>
            </p:cNvPr>
            <p:cNvCxnSpPr>
              <a:cxnSpLocks/>
            </p:cNvCxnSpPr>
            <p:nvPr/>
          </p:nvCxnSpPr>
          <p:spPr>
            <a:xfrm flipV="1">
              <a:off x="5518910" y="1423988"/>
              <a:ext cx="0" cy="623697"/>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B01B728-B85F-4C5F-8A97-910D4C976983}"/>
                </a:ext>
              </a:extLst>
            </p:cNvPr>
            <p:cNvCxnSpPr>
              <a:cxnSpLocks/>
            </p:cNvCxnSpPr>
            <p:nvPr/>
          </p:nvCxnSpPr>
          <p:spPr>
            <a:xfrm flipH="1">
              <a:off x="5446103" y="2046723"/>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F0DD511-2E74-4866-B215-DCA6B1C80F8D}"/>
                </a:ext>
              </a:extLst>
            </p:cNvPr>
            <p:cNvCxnSpPr>
              <a:cxnSpLocks/>
            </p:cNvCxnSpPr>
            <p:nvPr/>
          </p:nvCxnSpPr>
          <p:spPr>
            <a:xfrm flipH="1">
              <a:off x="5446103" y="2094660"/>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A9D2534D-C335-4F4F-8B20-90B5E6DD4B27}"/>
                </a:ext>
              </a:extLst>
            </p:cNvPr>
            <p:cNvCxnSpPr>
              <a:cxnSpLocks/>
            </p:cNvCxnSpPr>
            <p:nvPr/>
          </p:nvCxnSpPr>
          <p:spPr>
            <a:xfrm flipV="1">
              <a:off x="5518910" y="2094663"/>
              <a:ext cx="0" cy="683942"/>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sp>
          <p:nvSpPr>
            <p:cNvPr id="343" name="Oval 342">
              <a:extLst>
                <a:ext uri="{FF2B5EF4-FFF2-40B4-BE49-F238E27FC236}">
                  <a16:creationId xmlns:a16="http://schemas.microsoft.com/office/drawing/2014/main" id="{21B50BCD-FF08-43F9-A76F-7C39F19461B2}"/>
                </a:ext>
              </a:extLst>
            </p:cNvPr>
            <p:cNvSpPr/>
            <p:nvPr/>
          </p:nvSpPr>
          <p:spPr>
            <a:xfrm>
              <a:off x="5498081" y="275012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4" name="Oval 343">
              <a:extLst>
                <a:ext uri="{FF2B5EF4-FFF2-40B4-BE49-F238E27FC236}">
                  <a16:creationId xmlns:a16="http://schemas.microsoft.com/office/drawing/2014/main" id="{AB82D54A-74AD-4020-8545-B2878EE06659}"/>
                </a:ext>
              </a:extLst>
            </p:cNvPr>
            <p:cNvSpPr/>
            <p:nvPr/>
          </p:nvSpPr>
          <p:spPr>
            <a:xfrm>
              <a:off x="5498081" y="140471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5" name="Oval 344">
              <a:extLst>
                <a:ext uri="{FF2B5EF4-FFF2-40B4-BE49-F238E27FC236}">
                  <a16:creationId xmlns:a16="http://schemas.microsoft.com/office/drawing/2014/main" id="{3221B6D4-EBD5-4C5D-8ED1-869C815C9546}"/>
                </a:ext>
              </a:extLst>
            </p:cNvPr>
            <p:cNvSpPr/>
            <p:nvPr/>
          </p:nvSpPr>
          <p:spPr>
            <a:xfrm>
              <a:off x="5248050" y="140471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6" name="Oval 345">
              <a:extLst>
                <a:ext uri="{FF2B5EF4-FFF2-40B4-BE49-F238E27FC236}">
                  <a16:creationId xmlns:a16="http://schemas.microsoft.com/office/drawing/2014/main" id="{64E5C165-4399-4A74-A2C3-1E323A12077B}"/>
                </a:ext>
              </a:extLst>
            </p:cNvPr>
            <p:cNvSpPr/>
            <p:nvPr/>
          </p:nvSpPr>
          <p:spPr>
            <a:xfrm>
              <a:off x="4914675" y="2078613"/>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7" name="Oval 346">
              <a:extLst>
                <a:ext uri="{FF2B5EF4-FFF2-40B4-BE49-F238E27FC236}">
                  <a16:creationId xmlns:a16="http://schemas.microsoft.com/office/drawing/2014/main" id="{E07A2532-AEFE-4C3C-A64F-A23F9B4D289F}"/>
                </a:ext>
              </a:extLst>
            </p:cNvPr>
            <p:cNvSpPr/>
            <p:nvPr/>
          </p:nvSpPr>
          <p:spPr>
            <a:xfrm>
              <a:off x="4133831" y="10641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48" name="Group 347">
              <a:extLst>
                <a:ext uri="{FF2B5EF4-FFF2-40B4-BE49-F238E27FC236}">
                  <a16:creationId xmlns:a16="http://schemas.microsoft.com/office/drawing/2014/main" id="{ABC571E9-EA8B-4C20-9535-363214E4F03F}"/>
                </a:ext>
              </a:extLst>
            </p:cNvPr>
            <p:cNvGrpSpPr/>
            <p:nvPr/>
          </p:nvGrpSpPr>
          <p:grpSpPr>
            <a:xfrm>
              <a:off x="4250040" y="1330388"/>
              <a:ext cx="164537" cy="132332"/>
              <a:chOff x="3263877" y="1617133"/>
              <a:chExt cx="194756" cy="156634"/>
            </a:xfrm>
          </p:grpSpPr>
          <p:sp>
            <p:nvSpPr>
              <p:cNvPr id="349" name="Isosceles Triangle 348">
                <a:extLst>
                  <a:ext uri="{FF2B5EF4-FFF2-40B4-BE49-F238E27FC236}">
                    <a16:creationId xmlns:a16="http://schemas.microsoft.com/office/drawing/2014/main" id="{FEDE0B07-00A9-4503-8F09-E50D81F3EB45}"/>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0" name="Straight Connector 349">
                <a:extLst>
                  <a:ext uri="{FF2B5EF4-FFF2-40B4-BE49-F238E27FC236}">
                    <a16:creationId xmlns:a16="http://schemas.microsoft.com/office/drawing/2014/main" id="{FB605FF5-0932-466A-9E23-6FD032398C71}"/>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1" name="Group 350">
              <a:extLst>
                <a:ext uri="{FF2B5EF4-FFF2-40B4-BE49-F238E27FC236}">
                  <a16:creationId xmlns:a16="http://schemas.microsoft.com/office/drawing/2014/main" id="{3F04F8EF-706C-46E0-A8A3-10A3B9CC51B2}"/>
                </a:ext>
              </a:extLst>
            </p:cNvPr>
            <p:cNvGrpSpPr/>
            <p:nvPr/>
          </p:nvGrpSpPr>
          <p:grpSpPr>
            <a:xfrm>
              <a:off x="4250040" y="2749613"/>
              <a:ext cx="164537" cy="132332"/>
              <a:chOff x="3263877" y="1617133"/>
              <a:chExt cx="194756" cy="156634"/>
            </a:xfrm>
          </p:grpSpPr>
          <p:sp>
            <p:nvSpPr>
              <p:cNvPr id="352" name="Isosceles Triangle 351">
                <a:extLst>
                  <a:ext uri="{FF2B5EF4-FFF2-40B4-BE49-F238E27FC236}">
                    <a16:creationId xmlns:a16="http://schemas.microsoft.com/office/drawing/2014/main" id="{0AF9FD84-2A6F-4DDC-9306-FD560FE7D00E}"/>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a:extLst>
                  <a:ext uri="{FF2B5EF4-FFF2-40B4-BE49-F238E27FC236}">
                    <a16:creationId xmlns:a16="http://schemas.microsoft.com/office/drawing/2014/main" id="{4C1D878E-62DF-409D-A1F7-7E7D552F1314}"/>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4" name="Straight Connector 353">
              <a:extLst>
                <a:ext uri="{FF2B5EF4-FFF2-40B4-BE49-F238E27FC236}">
                  <a16:creationId xmlns:a16="http://schemas.microsoft.com/office/drawing/2014/main" id="{0DB22FD4-8D5C-4E07-A44F-AE3E63A277A6}"/>
                </a:ext>
              </a:extLst>
            </p:cNvPr>
            <p:cNvCxnSpPr>
              <a:cxnSpLocks/>
            </p:cNvCxnSpPr>
            <p:nvPr/>
          </p:nvCxnSpPr>
          <p:spPr>
            <a:xfrm flipV="1">
              <a:off x="4328775" y="1080043"/>
              <a:ext cx="0" cy="2073781"/>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graphicFrame>
        <p:nvGraphicFramePr>
          <p:cNvPr id="249" name="Table 248">
            <a:extLst>
              <a:ext uri="{FF2B5EF4-FFF2-40B4-BE49-F238E27FC236}">
                <a16:creationId xmlns:a16="http://schemas.microsoft.com/office/drawing/2014/main" id="{2523CC84-2EC1-4972-907B-553702EDA999}"/>
              </a:ext>
            </a:extLst>
          </p:cNvPr>
          <p:cNvGraphicFramePr>
            <a:graphicFrameLocks noGrp="1"/>
          </p:cNvGraphicFramePr>
          <p:nvPr>
            <p:extLst>
              <p:ext uri="{D42A27DB-BD31-4B8C-83A1-F6EECF244321}">
                <p14:modId xmlns:p14="http://schemas.microsoft.com/office/powerpoint/2010/main" val="4189415958"/>
              </p:ext>
            </p:extLst>
          </p:nvPr>
        </p:nvGraphicFramePr>
        <p:xfrm>
          <a:off x="5865613" y="914400"/>
          <a:ext cx="2821187" cy="3608358"/>
        </p:xfrm>
        <a:graphic>
          <a:graphicData uri="http://schemas.openxmlformats.org/drawingml/2006/table">
            <a:tbl>
              <a:tblPr/>
              <a:tblGrid>
                <a:gridCol w="239815">
                  <a:extLst>
                    <a:ext uri="{9D8B030D-6E8A-4147-A177-3AD203B41FA5}">
                      <a16:colId xmlns:a16="http://schemas.microsoft.com/office/drawing/2014/main" val="851258919"/>
                    </a:ext>
                  </a:extLst>
                </a:gridCol>
                <a:gridCol w="1174352">
                  <a:extLst>
                    <a:ext uri="{9D8B030D-6E8A-4147-A177-3AD203B41FA5}">
                      <a16:colId xmlns:a16="http://schemas.microsoft.com/office/drawing/2014/main" val="1322286271"/>
                    </a:ext>
                  </a:extLst>
                </a:gridCol>
                <a:gridCol w="1407020">
                  <a:extLst>
                    <a:ext uri="{9D8B030D-6E8A-4147-A177-3AD203B41FA5}">
                      <a16:colId xmlns:a16="http://schemas.microsoft.com/office/drawing/2014/main" val="1935744327"/>
                    </a:ext>
                  </a:extLst>
                </a:gridCol>
              </a:tblGrid>
              <a:tr h="228600">
                <a:tc>
                  <a:txBody>
                    <a:bodyPr/>
                    <a:lstStyle/>
                    <a:p>
                      <a:pPr algn="ctr" rtl="0" fontAlgn="ctr"/>
                      <a:endParaRPr lang="en-US" sz="900" b="1" i="0" u="none" strike="noStrike">
                        <a:solidFill>
                          <a:srgbClr val="3F3B3A"/>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a:effectLst/>
                        </a:rPr>
                        <a:t>Technology</a:t>
                      </a:r>
                      <a:endParaRPr lang="en-US" sz="900" b="1" i="0" u="none" strike="noStrike">
                        <a:solidFill>
                          <a:srgbClr val="3F3B3A"/>
                        </a:solidFill>
                        <a:effectLst/>
                        <a:latin typeface="Arial" panose="020B0604020202020204" pitchFamily="34" charset="0"/>
                      </a:endParaRPr>
                    </a:p>
                  </a:txBody>
                  <a:tcPr marL="7460" marR="7460" marT="746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rtl="0" fontAlgn="ctr"/>
                      <a:r>
                        <a:rPr lang="en-US" sz="900" b="1" u="none" strike="noStrike">
                          <a:effectLst/>
                          <a:latin typeface="+mn-lt"/>
                        </a:rPr>
                        <a:t>Series</a:t>
                      </a:r>
                      <a:endParaRPr lang="en-US" sz="900" b="1" i="0" u="none" strike="noStrike">
                        <a:solidFill>
                          <a:srgbClr val="3F3B3A"/>
                        </a:solidFill>
                        <a:effectLst/>
                        <a:latin typeface="+mn-lt"/>
                      </a:endParaRPr>
                    </a:p>
                  </a:txBody>
                  <a:tcPr marL="7460" marR="7460" marT="746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3770391975"/>
                  </a:ext>
                </a:extLst>
              </a:tr>
              <a:tr h="244908">
                <a:tc>
                  <a:txBody>
                    <a:bodyPr/>
                    <a:lstStyle/>
                    <a:p>
                      <a:pPr algn="ctr"/>
                      <a:r>
                        <a:rPr lang="en-US" sz="1000" b="1">
                          <a:solidFill>
                            <a:schemeClr val="bg1"/>
                          </a:solidFill>
                          <a:latin typeface="Cambria" panose="02040503050406030204" pitchFamily="18" charset="0"/>
                          <a:ea typeface="Cambria" panose="02040503050406030204" pitchFamily="18" charset="0"/>
                        </a:rPr>
                        <a:t>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Fuse</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baseline="0" dirty="0">
                          <a:hlinkClick r:id="rId2"/>
                        </a:rPr>
                        <a:t>216</a:t>
                      </a:r>
                      <a:r>
                        <a:rPr lang="en-US" sz="800" baseline="0" dirty="0"/>
                        <a:t>, </a:t>
                      </a:r>
                      <a:r>
                        <a:rPr lang="en-US" sz="800" baseline="0" dirty="0">
                          <a:hlinkClick r:id="rId3"/>
                        </a:rPr>
                        <a:t>215</a:t>
                      </a:r>
                      <a:r>
                        <a:rPr lang="en-US" sz="800" baseline="0" dirty="0"/>
                        <a:t>, </a:t>
                      </a:r>
                      <a:r>
                        <a:rPr lang="en-US" sz="800" baseline="0" dirty="0">
                          <a:hlinkClick r:id="rId4"/>
                        </a:rPr>
                        <a:t>314</a:t>
                      </a:r>
                      <a:endParaRPr lang="en-US" sz="800" baseline="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155816402"/>
                  </a:ext>
                </a:extLst>
              </a:tr>
              <a:tr h="244908">
                <a:tc rowSpan="2">
                  <a:txBody>
                    <a:bodyPr/>
                    <a:lstStyle/>
                    <a:p>
                      <a:pPr algn="ctr"/>
                      <a:r>
                        <a:rPr lang="en-US" sz="1000" b="1">
                          <a:solidFill>
                            <a:schemeClr val="bg1"/>
                          </a:solidFill>
                          <a:latin typeface="Cambria" panose="02040503050406030204" pitchFamily="18" charset="0"/>
                          <a:ea typeface="Cambria" panose="02040503050406030204" pitchFamily="18" charset="0"/>
                        </a:rPr>
                        <a:t>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rowSpan="2">
                  <a:txBody>
                    <a:bodyPr/>
                    <a:lstStyle/>
                    <a:p>
                      <a:pPr algn="ctr" rtl="0" fontAlgn="ctr"/>
                      <a:r>
                        <a:rPr lang="en-US" sz="800" b="0" i="0" u="none" strike="noStrike">
                          <a:solidFill>
                            <a:schemeClr val="tx1"/>
                          </a:solidFill>
                          <a:effectLst/>
                          <a:latin typeface="+mn-lt"/>
                        </a:rPr>
                        <a:t>MOV</a:t>
                      </a:r>
                    </a:p>
                    <a:p>
                      <a:pPr algn="ctr" rtl="0" fontAlgn="ctr"/>
                      <a:r>
                        <a:rPr lang="en-US" sz="800" b="0" i="0" u="none" strike="noStrike">
                          <a:solidFill>
                            <a:schemeClr val="tx1"/>
                          </a:solidFill>
                          <a:effectLst/>
                          <a:latin typeface="+mn-lt"/>
                        </a:rPr>
                        <a:t>+</a:t>
                      </a:r>
                    </a:p>
                    <a:p>
                      <a:pPr algn="ctr" rtl="0" fontAlgn="ctr"/>
                      <a:r>
                        <a:rPr lang="en-US" sz="800" b="0" i="0" u="none" strike="noStrike">
                          <a:solidFill>
                            <a:schemeClr val="tx1"/>
                          </a:solidFill>
                          <a:effectLst/>
                          <a:latin typeface="+mn-lt"/>
                        </a:rPr>
                        <a:t>GDT</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5"/>
                        </a:rPr>
                        <a:t>TMOV</a:t>
                      </a:r>
                      <a:r>
                        <a:rPr lang="en-US" sz="800" dirty="0"/>
                        <a:t>, </a:t>
                      </a:r>
                      <a:r>
                        <a:rPr lang="en-US" sz="800" dirty="0">
                          <a:solidFill>
                            <a:srgbClr val="6890FF"/>
                          </a:solidFill>
                          <a:hlinkClick r:id="rId6">
                            <a:extLst>
                              <a:ext uri="{A12FA001-AC4F-418D-AE19-62706E023703}">
                                <ahyp:hlinkClr xmlns:ahyp="http://schemas.microsoft.com/office/drawing/2018/hyperlinkcolor" val="tx"/>
                              </a:ext>
                            </a:extLst>
                          </a:hlinkClick>
                        </a:rPr>
                        <a:t>Xtreme</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241100664"/>
                  </a:ext>
                </a:extLst>
              </a:tr>
              <a:tr h="244908">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vMerge="1">
                  <a:txBody>
                    <a:bodyPr/>
                    <a:lstStyle/>
                    <a:p>
                      <a:pPr algn="ctr" rtl="0" fontAlgn="ctr"/>
                      <a:r>
                        <a:rPr lang="en-US" sz="800" b="0" i="0" u="none" strike="noStrike">
                          <a:solidFill>
                            <a:schemeClr val="tx1"/>
                          </a:solidFill>
                          <a:effectLst/>
                          <a:latin typeface="+mn-lt"/>
                        </a:rPr>
                        <a:t>GDT</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7"/>
                        </a:rPr>
                        <a:t>CG2</a:t>
                      </a:r>
                      <a:r>
                        <a:rPr lang="en-US" sz="800" dirty="0"/>
                        <a:t>, </a:t>
                      </a:r>
                      <a:r>
                        <a:rPr lang="en-US" sz="800" dirty="0">
                          <a:hlinkClick r:id="rId8"/>
                        </a:rPr>
                        <a:t>CG3</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940872805"/>
                  </a:ext>
                </a:extLst>
              </a:tr>
              <a:tr h="244908">
                <a:tc>
                  <a:txBody>
                    <a:bodyPr/>
                    <a:lstStyle/>
                    <a:p>
                      <a:pPr algn="ctr"/>
                      <a:r>
                        <a:rPr lang="en-US" sz="1000" b="1">
                          <a:solidFill>
                            <a:schemeClr val="bg1"/>
                          </a:solidFill>
                          <a:latin typeface="Cambria" panose="02040503050406030204" pitchFamily="18" charset="0"/>
                          <a:ea typeface="Cambria" panose="02040503050406030204" pitchFamily="18" charset="0"/>
                        </a:rPr>
                        <a:t>III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Rectifier Bridge</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800" dirty="0">
                          <a:hlinkClick r:id="rId9"/>
                        </a:rPr>
                        <a:t>FBO40-12N</a:t>
                      </a:r>
                      <a:endParaRPr lang="en-US" sz="800" dirty="0">
                        <a:solidFill>
                          <a:schemeClr val="tx1"/>
                        </a:solidFill>
                      </a:endParaRPr>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333803235"/>
                  </a:ext>
                </a:extLst>
              </a:tr>
              <a:tr h="244908">
                <a:tc rowSpan="4">
                  <a:txBody>
                    <a:bodyPr/>
                    <a:lstStyle/>
                    <a:p>
                      <a:pPr algn="ctr"/>
                      <a:r>
                        <a:rPr lang="en-US" sz="1000" b="1">
                          <a:solidFill>
                            <a:schemeClr val="bg1"/>
                          </a:solidFill>
                          <a:latin typeface="Cambria" panose="02040503050406030204" pitchFamily="18" charset="0"/>
                          <a:ea typeface="Cambria" panose="02040503050406030204" pitchFamily="18" charset="0"/>
                        </a:rPr>
                        <a:t>IV</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MOSFET</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0"/>
                        </a:rPr>
                        <a:t>X2-Class</a:t>
                      </a:r>
                      <a:r>
                        <a:rPr lang="en-US" sz="800" dirty="0"/>
                        <a:t>, </a:t>
                      </a:r>
                      <a:r>
                        <a:rPr lang="en-US" sz="800" dirty="0">
                          <a:hlinkClick r:id="rId11"/>
                        </a:rPr>
                        <a:t>X3-Class</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583088134"/>
                  </a:ext>
                </a:extLst>
              </a:tr>
              <a:tr h="244908">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Gate Driver</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2"/>
                        </a:rPr>
                        <a:t>IX4340</a:t>
                      </a:r>
                      <a:r>
                        <a:rPr lang="en-US" sz="800" dirty="0"/>
                        <a:t>, </a:t>
                      </a:r>
                      <a:r>
                        <a:rPr lang="en-US" sz="800" dirty="0">
                          <a:hlinkClick r:id="rId13"/>
                        </a:rPr>
                        <a:t>IXD60x</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983408138"/>
                  </a:ext>
                </a:extLst>
              </a:tr>
              <a:tr h="244908">
                <a:tc vMerge="1">
                  <a:txBody>
                    <a:bodyPr/>
                    <a:lstStyle/>
                    <a:p>
                      <a:endParaRPr lang="en-IN"/>
                    </a:p>
                  </a:txBody>
                  <a:tcPr/>
                </a:tc>
                <a:tc>
                  <a:txBody>
                    <a:bodyPr/>
                    <a:lstStyle/>
                    <a:p>
                      <a:pPr algn="ctr" rtl="0" fontAlgn="ctr"/>
                      <a:r>
                        <a:rPr lang="en-US" sz="800" b="0" i="0" u="none" strike="noStrike" err="1">
                          <a:solidFill>
                            <a:schemeClr val="tx1"/>
                          </a:solidFill>
                          <a:effectLst/>
                          <a:latin typeface="+mn-lt"/>
                        </a:rPr>
                        <a:t>SiC</a:t>
                      </a:r>
                      <a:r>
                        <a:rPr lang="en-US" sz="800" b="0" i="0" u="none" strike="noStrike">
                          <a:solidFill>
                            <a:schemeClr val="tx1"/>
                          </a:solidFill>
                          <a:effectLst/>
                          <a:latin typeface="+mn-lt"/>
                        </a:rPr>
                        <a:t> Diode</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4"/>
                        </a:rPr>
                        <a:t>LSIC2SD065</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920465832"/>
                  </a:ext>
                </a:extLst>
              </a:tr>
              <a:tr h="251220">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Power MOSFET with HiPerDyn™ FRED</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5"/>
                        </a:rPr>
                        <a:t>FMD 47-06KC5</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666776166"/>
                  </a:ext>
                </a:extLst>
              </a:tr>
              <a:tr h="308030">
                <a:tc rowSpan="2">
                  <a:txBody>
                    <a:bodyPr/>
                    <a:lstStyle/>
                    <a:p>
                      <a:pPr algn="ctr"/>
                      <a:r>
                        <a:rPr lang="en-US" sz="1000" b="1">
                          <a:solidFill>
                            <a:schemeClr val="bg1"/>
                          </a:solidFill>
                          <a:latin typeface="Cambria" panose="02040503050406030204" pitchFamily="18" charset="0"/>
                          <a:ea typeface="Cambria" panose="02040503050406030204" pitchFamily="18" charset="0"/>
                        </a:rPr>
                        <a:t>V</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MOSFET</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0"/>
                        </a:rPr>
                        <a:t>X2-Class</a:t>
                      </a:r>
                      <a:r>
                        <a:rPr lang="en-US" sz="800" dirty="0"/>
                        <a:t>, </a:t>
                      </a:r>
                      <a:r>
                        <a:rPr lang="en-US" sz="800" dirty="0">
                          <a:hlinkClick r:id="rId11"/>
                        </a:rPr>
                        <a:t>X3-Class</a:t>
                      </a:r>
                      <a:r>
                        <a:rPr lang="en-US" sz="8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6"/>
                        </a:rPr>
                        <a:t>FMD 47-06KC5</a:t>
                      </a:r>
                      <a:endParaRPr lang="en-US" sz="800" dirty="0"/>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603389635"/>
                  </a:ext>
                </a:extLst>
              </a:tr>
              <a:tr h="244908">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Gate Driver</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2"/>
                        </a:rPr>
                        <a:t>IX4340</a:t>
                      </a:r>
                      <a:r>
                        <a:rPr lang="en-US" sz="800" dirty="0"/>
                        <a:t>, </a:t>
                      </a:r>
                      <a:r>
                        <a:rPr lang="en-US" sz="800" dirty="0">
                          <a:hlinkClick r:id="rId13"/>
                        </a:rPr>
                        <a:t>IXD60x</a:t>
                      </a:r>
                      <a:endParaRPr lang="en-US" sz="800" dirty="0"/>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388324471"/>
                  </a:ext>
                </a:extLst>
              </a:tr>
              <a:tr h="244908">
                <a:tc>
                  <a:txBody>
                    <a:bodyPr/>
                    <a:lstStyle/>
                    <a:p>
                      <a:pPr algn="ctr"/>
                      <a:r>
                        <a:rPr lang="en-US" sz="1000" b="1">
                          <a:solidFill>
                            <a:schemeClr val="bg1"/>
                          </a:solidFill>
                          <a:latin typeface="Cambria" panose="02040503050406030204" pitchFamily="18" charset="0"/>
                          <a:ea typeface="Cambria" panose="02040503050406030204" pitchFamily="18" charset="0"/>
                        </a:rPr>
                        <a:t>VI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Diode</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17"/>
                        </a:rPr>
                        <a:t>DSEK 60</a:t>
                      </a:r>
                      <a:r>
                        <a:rPr lang="en-US" sz="800" dirty="0"/>
                        <a:t>,</a:t>
                      </a:r>
                    </a:p>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18"/>
                        </a:rPr>
                        <a:t>DSEP</a:t>
                      </a:r>
                      <a:r>
                        <a:rPr lang="en-US" sz="800" dirty="0"/>
                        <a:t>, </a:t>
                      </a:r>
                      <a:r>
                        <a:rPr lang="en-US" sz="800" dirty="0">
                          <a:hlinkClick r:id="rId19"/>
                        </a:rPr>
                        <a:t>DPG</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778507407"/>
                  </a:ext>
                </a:extLst>
              </a:tr>
              <a:tr h="308030">
                <a:tc>
                  <a:txBody>
                    <a:bodyPr/>
                    <a:lstStyle/>
                    <a:p>
                      <a:pPr algn="ctr"/>
                      <a:r>
                        <a:rPr lang="en-US" sz="1000" b="1">
                          <a:solidFill>
                            <a:schemeClr val="bg1"/>
                          </a:solidFill>
                          <a:latin typeface="Cambria" panose="02040503050406030204" pitchFamily="18" charset="0"/>
                          <a:ea typeface="Cambria" panose="02040503050406030204" pitchFamily="18" charset="0"/>
                        </a:rPr>
                        <a:t>VII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Fuse</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800" u="none" strike="noStrike" kern="1200" dirty="0">
                          <a:solidFill>
                            <a:schemeClr val="tx1"/>
                          </a:solidFill>
                          <a:effectLst/>
                          <a:latin typeface="+mn-lt"/>
                          <a:ea typeface="+mn-ea"/>
                          <a:cs typeface="+mn-cs"/>
                          <a:hlinkClick r:id="rId20"/>
                        </a:rPr>
                        <a:t>688</a:t>
                      </a:r>
                      <a:r>
                        <a:rPr lang="en-IN" sz="800" u="none" strike="noStrike" kern="1200" dirty="0">
                          <a:solidFill>
                            <a:schemeClr val="tx1"/>
                          </a:solidFill>
                          <a:effectLst/>
                          <a:latin typeface="+mn-lt"/>
                          <a:ea typeface="+mn-ea"/>
                          <a:cs typeface="+mn-cs"/>
                        </a:rPr>
                        <a:t>, </a:t>
                      </a:r>
                      <a:r>
                        <a:rPr lang="it-IT" sz="800" dirty="0">
                          <a:solidFill>
                            <a:schemeClr val="tx1"/>
                          </a:solidFill>
                          <a:hlinkClick r:id="rId21"/>
                        </a:rPr>
                        <a:t>midi-70</a:t>
                      </a:r>
                      <a:r>
                        <a:rPr lang="it-IT" sz="8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solidFill>
                            <a:schemeClr val="tx1"/>
                          </a:solidFill>
                          <a:hlinkClick r:id="rId22"/>
                        </a:rPr>
                        <a:t>CNN</a:t>
                      </a:r>
                      <a:r>
                        <a:rPr lang="it-IT" sz="800" dirty="0">
                          <a:solidFill>
                            <a:schemeClr val="tx1"/>
                          </a:solidFill>
                        </a:rPr>
                        <a:t>, </a:t>
                      </a:r>
                      <a:r>
                        <a:rPr lang="it-IT" sz="800" dirty="0">
                          <a:solidFill>
                            <a:schemeClr val="tx1"/>
                          </a:solidFill>
                          <a:hlinkClick r:id="rId23"/>
                        </a:rPr>
                        <a:t>CNNE</a:t>
                      </a:r>
                      <a:r>
                        <a:rPr lang="en-US" sz="800" dirty="0">
                          <a:solidFill>
                            <a:schemeClr val="tx1"/>
                          </a:solidFill>
                        </a:rPr>
                        <a:t>, </a:t>
                      </a:r>
                      <a:r>
                        <a:rPr lang="en-US" sz="800" dirty="0">
                          <a:solidFill>
                            <a:schemeClr val="tx1"/>
                          </a:solidFill>
                          <a:hlinkClick r:id="rId24"/>
                        </a:rPr>
                        <a:t>BF1 58</a:t>
                      </a:r>
                      <a:endParaRPr lang="en-US" sz="80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518435476"/>
                  </a:ext>
                </a:extLst>
              </a:tr>
              <a:tr h="308030">
                <a:tc>
                  <a:txBody>
                    <a:bodyPr/>
                    <a:lstStyle/>
                    <a:p>
                      <a:pPr algn="ctr"/>
                      <a:r>
                        <a:rPr lang="en-US" sz="1000" b="1">
                          <a:solidFill>
                            <a:schemeClr val="bg1"/>
                          </a:solidFill>
                          <a:latin typeface="Cambria" panose="02040503050406030204" pitchFamily="18" charset="0"/>
                          <a:ea typeface="Cambria" panose="02040503050406030204" pitchFamily="18" charset="0"/>
                        </a:rPr>
                        <a:t>VIII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800">
                          <a:solidFill>
                            <a:schemeClr val="tx1"/>
                          </a:solidFill>
                        </a:rPr>
                        <a:t>MCU</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hlinkClick r:id="rId25"/>
                        </a:rPr>
                        <a:t>Z8F3224</a:t>
                      </a:r>
                      <a:endParaRPr lang="en-US" sz="80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98137905"/>
                  </a:ext>
                </a:extLst>
              </a:tr>
            </a:tbl>
          </a:graphicData>
        </a:graphic>
      </p:graphicFrame>
      <p:sp>
        <p:nvSpPr>
          <p:cNvPr id="3" name="Title 2">
            <a:extLst>
              <a:ext uri="{FF2B5EF4-FFF2-40B4-BE49-F238E27FC236}">
                <a16:creationId xmlns:a16="http://schemas.microsoft.com/office/drawing/2014/main" id="{63F44E50-C6E3-4C51-8284-7981F7E1DC19}"/>
              </a:ext>
            </a:extLst>
          </p:cNvPr>
          <p:cNvSpPr>
            <a:spLocks noGrp="1"/>
          </p:cNvSpPr>
          <p:nvPr>
            <p:ph type="title"/>
          </p:nvPr>
        </p:nvSpPr>
        <p:spPr/>
        <p:txBody>
          <a:bodyPr/>
          <a:lstStyle/>
          <a:p>
            <a:r>
              <a:rPr lang="en-US"/>
              <a:t>Si Solution 1</a:t>
            </a:r>
            <a:r>
              <a:rPr lang="az-Cyrl-AZ"/>
              <a:t>Ф</a:t>
            </a:r>
            <a:r>
              <a:rPr lang="en-US"/>
              <a:t>:</a:t>
            </a:r>
            <a:r>
              <a:rPr lang="fr-FR"/>
              <a:t> &lt;1 kW−V</a:t>
            </a:r>
            <a:r>
              <a:rPr lang="fr-FR" baseline="-25000"/>
              <a:t>OUT</a:t>
            </a:r>
            <a:r>
              <a:rPr lang="fr-FR"/>
              <a:t> &lt;120 VDC w/PFC </a:t>
            </a:r>
            <a:endParaRPr lang="en-IN"/>
          </a:p>
        </p:txBody>
      </p:sp>
      <p:sp>
        <p:nvSpPr>
          <p:cNvPr id="251" name="Rectangle 250">
            <a:extLst>
              <a:ext uri="{FF2B5EF4-FFF2-40B4-BE49-F238E27FC236}">
                <a16:creationId xmlns:a16="http://schemas.microsoft.com/office/drawing/2014/main" id="{900D0737-3641-4A83-BEA0-08D255AE1515}"/>
              </a:ext>
            </a:extLst>
          </p:cNvPr>
          <p:cNvSpPr/>
          <p:nvPr/>
        </p:nvSpPr>
        <p:spPr>
          <a:xfrm>
            <a:off x="446125" y="2382190"/>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a:t>
            </a:r>
          </a:p>
        </p:txBody>
      </p:sp>
      <p:sp>
        <p:nvSpPr>
          <p:cNvPr id="256" name="Rectangle 255">
            <a:extLst>
              <a:ext uri="{FF2B5EF4-FFF2-40B4-BE49-F238E27FC236}">
                <a16:creationId xmlns:a16="http://schemas.microsoft.com/office/drawing/2014/main" id="{FE83C571-D2FB-4673-B23D-FC835321CB21}"/>
              </a:ext>
            </a:extLst>
          </p:cNvPr>
          <p:cNvSpPr/>
          <p:nvPr/>
        </p:nvSpPr>
        <p:spPr>
          <a:xfrm>
            <a:off x="1703425" y="1620190"/>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II</a:t>
            </a:r>
          </a:p>
        </p:txBody>
      </p:sp>
      <p:sp>
        <p:nvSpPr>
          <p:cNvPr id="258" name="Rectangle 257">
            <a:extLst>
              <a:ext uri="{FF2B5EF4-FFF2-40B4-BE49-F238E27FC236}">
                <a16:creationId xmlns:a16="http://schemas.microsoft.com/office/drawing/2014/main" id="{37D3D846-0911-46ED-B2B0-3BE3F71A7DEE}"/>
              </a:ext>
            </a:extLst>
          </p:cNvPr>
          <p:cNvSpPr/>
          <p:nvPr/>
        </p:nvSpPr>
        <p:spPr>
          <a:xfrm>
            <a:off x="2173325" y="1690040"/>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III</a:t>
            </a:r>
          </a:p>
        </p:txBody>
      </p:sp>
      <p:sp>
        <p:nvSpPr>
          <p:cNvPr id="259" name="Rectangle 258">
            <a:extLst>
              <a:ext uri="{FF2B5EF4-FFF2-40B4-BE49-F238E27FC236}">
                <a16:creationId xmlns:a16="http://schemas.microsoft.com/office/drawing/2014/main" id="{483161DD-B627-465C-8156-6DBAF1D655C5}"/>
              </a:ext>
            </a:extLst>
          </p:cNvPr>
          <p:cNvSpPr/>
          <p:nvPr/>
        </p:nvSpPr>
        <p:spPr>
          <a:xfrm>
            <a:off x="3043275" y="1690040"/>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IV</a:t>
            </a:r>
          </a:p>
        </p:txBody>
      </p:sp>
      <p:sp>
        <p:nvSpPr>
          <p:cNvPr id="260" name="Rectangle 259">
            <a:extLst>
              <a:ext uri="{FF2B5EF4-FFF2-40B4-BE49-F238E27FC236}">
                <a16:creationId xmlns:a16="http://schemas.microsoft.com/office/drawing/2014/main" id="{B9F77727-907F-418A-83BA-71D7138A99F7}"/>
              </a:ext>
            </a:extLst>
          </p:cNvPr>
          <p:cNvSpPr/>
          <p:nvPr/>
        </p:nvSpPr>
        <p:spPr>
          <a:xfrm>
            <a:off x="3494125" y="1607832"/>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a:t>
            </a:r>
          </a:p>
        </p:txBody>
      </p:sp>
      <p:sp>
        <p:nvSpPr>
          <p:cNvPr id="139" name="Rectangle 138">
            <a:extLst>
              <a:ext uri="{FF2B5EF4-FFF2-40B4-BE49-F238E27FC236}">
                <a16:creationId xmlns:a16="http://schemas.microsoft.com/office/drawing/2014/main" id="{D97FB5F3-D5B8-4234-A8EB-94889313C29E}"/>
              </a:ext>
            </a:extLst>
          </p:cNvPr>
          <p:cNvSpPr/>
          <p:nvPr/>
        </p:nvSpPr>
        <p:spPr>
          <a:xfrm>
            <a:off x="4998960" y="1067144"/>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VI</a:t>
            </a:r>
          </a:p>
        </p:txBody>
      </p:sp>
      <p:sp>
        <p:nvSpPr>
          <p:cNvPr id="185" name="Rectangle 184">
            <a:extLst>
              <a:ext uri="{FF2B5EF4-FFF2-40B4-BE49-F238E27FC236}">
                <a16:creationId xmlns:a16="http://schemas.microsoft.com/office/drawing/2014/main" id="{CC827B67-8594-44E2-BC0D-0F7196D6E86D}"/>
              </a:ext>
            </a:extLst>
          </p:cNvPr>
          <p:cNvSpPr/>
          <p:nvPr/>
        </p:nvSpPr>
        <p:spPr>
          <a:xfrm>
            <a:off x="5562801" y="1127243"/>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VII</a:t>
            </a:r>
          </a:p>
        </p:txBody>
      </p:sp>
      <p:grpSp>
        <p:nvGrpSpPr>
          <p:cNvPr id="232" name="Group 231">
            <a:extLst>
              <a:ext uri="{FF2B5EF4-FFF2-40B4-BE49-F238E27FC236}">
                <a16:creationId xmlns:a16="http://schemas.microsoft.com/office/drawing/2014/main" id="{B83B3319-26D8-4CF1-8E6C-A0B10797CB1D}"/>
              </a:ext>
            </a:extLst>
          </p:cNvPr>
          <p:cNvGrpSpPr/>
          <p:nvPr/>
        </p:nvGrpSpPr>
        <p:grpSpPr>
          <a:xfrm>
            <a:off x="6810066" y="58760"/>
            <a:ext cx="1916015" cy="461665"/>
            <a:chOff x="414867" y="3222470"/>
            <a:chExt cx="1736933" cy="461665"/>
          </a:xfrm>
        </p:grpSpPr>
        <p:sp>
          <p:nvSpPr>
            <p:cNvPr id="234" name="TextBox 233">
              <a:extLst>
                <a:ext uri="{FF2B5EF4-FFF2-40B4-BE49-F238E27FC236}">
                  <a16:creationId xmlns:a16="http://schemas.microsoft.com/office/drawing/2014/main" id="{CC5EEAC6-B6B9-4650-905E-DA331FED3994}"/>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235" name="Picture 234">
              <a:extLst>
                <a:ext uri="{FF2B5EF4-FFF2-40B4-BE49-F238E27FC236}">
                  <a16:creationId xmlns:a16="http://schemas.microsoft.com/office/drawing/2014/main" id="{8D83E86E-D253-4B1D-9DCA-7CFFC72583E1}"/>
                </a:ext>
              </a:extLst>
            </p:cNvPr>
            <p:cNvPicPr>
              <a:picLocks noChangeAspect="1"/>
            </p:cNvPicPr>
            <p:nvPr/>
          </p:nvPicPr>
          <p:blipFill>
            <a:blip r:embed="rId26">
              <a:duotone>
                <a:schemeClr val="accent1">
                  <a:shade val="45000"/>
                  <a:satMod val="135000"/>
                </a:schemeClr>
                <a:prstClr val="white"/>
              </a:duotone>
            </a:blip>
            <a:stretch>
              <a:fillRect/>
            </a:stretch>
          </p:blipFill>
          <p:spPr>
            <a:xfrm>
              <a:off x="447454" y="3247666"/>
              <a:ext cx="201086" cy="277573"/>
            </a:xfrm>
            <a:prstGeom prst="rect">
              <a:avLst/>
            </a:prstGeom>
          </p:spPr>
        </p:pic>
        <p:sp>
          <p:nvSpPr>
            <p:cNvPr id="236" name="Rectangle: Rounded Corners 235">
              <a:extLst>
                <a:ext uri="{FF2B5EF4-FFF2-40B4-BE49-F238E27FC236}">
                  <a16:creationId xmlns:a16="http://schemas.microsoft.com/office/drawing/2014/main" id="{44DEE237-11C9-4032-908F-A754766C04F1}"/>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TextBox 239">
            <a:extLst>
              <a:ext uri="{FF2B5EF4-FFF2-40B4-BE49-F238E27FC236}">
                <a16:creationId xmlns:a16="http://schemas.microsoft.com/office/drawing/2014/main" id="{D548B8E5-7A66-42C5-84BB-64398D9A7383}"/>
              </a:ext>
            </a:extLst>
          </p:cNvPr>
          <p:cNvSpPr txBox="1"/>
          <p:nvPr/>
        </p:nvSpPr>
        <p:spPr>
          <a:xfrm>
            <a:off x="1268363" y="2101845"/>
            <a:ext cx="274188" cy="200055"/>
          </a:xfrm>
          <a:prstGeom prst="rect">
            <a:avLst/>
          </a:prstGeom>
          <a:noFill/>
        </p:spPr>
        <p:txBody>
          <a:bodyPr wrap="square" rtlCol="0">
            <a:spAutoFit/>
          </a:bodyPr>
          <a:lstStyle/>
          <a:p>
            <a:pPr algn="r"/>
            <a:r>
              <a:rPr lang="en-US" sz="700"/>
              <a:t>ºt</a:t>
            </a:r>
            <a:endParaRPr lang="en-IN" sz="700"/>
          </a:p>
        </p:txBody>
      </p:sp>
      <p:sp>
        <p:nvSpPr>
          <p:cNvPr id="250" name="TextBox 249">
            <a:extLst>
              <a:ext uri="{FF2B5EF4-FFF2-40B4-BE49-F238E27FC236}">
                <a16:creationId xmlns:a16="http://schemas.microsoft.com/office/drawing/2014/main" id="{994982F1-21E7-457E-BB35-EF431D179601}"/>
              </a:ext>
            </a:extLst>
          </p:cNvPr>
          <p:cNvSpPr txBox="1"/>
          <p:nvPr/>
        </p:nvSpPr>
        <p:spPr>
          <a:xfrm>
            <a:off x="-117" y="0"/>
            <a:ext cx="228600" cy="215444"/>
          </a:xfrm>
          <a:prstGeom prst="rect">
            <a:avLst/>
          </a:prstGeom>
          <a:solidFill>
            <a:srgbClr val="007E3A"/>
          </a:solidFill>
        </p:spPr>
        <p:txBody>
          <a:bodyPr wrap="square" rtlCol="0">
            <a:spAutoFit/>
          </a:bodyPr>
          <a:lstStyle/>
          <a:p>
            <a:pPr algn="ctr"/>
            <a:r>
              <a:rPr lang="en-US" sz="800" b="1">
                <a:solidFill>
                  <a:schemeClr val="bg1"/>
                </a:solidFill>
              </a:rPr>
              <a:t>F</a:t>
            </a:r>
          </a:p>
        </p:txBody>
      </p:sp>
      <p:sp>
        <p:nvSpPr>
          <p:cNvPr id="281" name="Rectangle 280">
            <a:extLst>
              <a:ext uri="{FF2B5EF4-FFF2-40B4-BE49-F238E27FC236}">
                <a16:creationId xmlns:a16="http://schemas.microsoft.com/office/drawing/2014/main" id="{345EFE5C-62F0-44E7-86E2-D7C598B316F4}"/>
              </a:ext>
            </a:extLst>
          </p:cNvPr>
          <p:cNvSpPr/>
          <p:nvPr/>
        </p:nvSpPr>
        <p:spPr>
          <a:xfrm>
            <a:off x="2790997" y="3581714"/>
            <a:ext cx="603773" cy="406707"/>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MCU</a:t>
            </a:r>
          </a:p>
        </p:txBody>
      </p:sp>
      <p:cxnSp>
        <p:nvCxnSpPr>
          <p:cNvPr id="4" name="Straight Connector 3">
            <a:extLst>
              <a:ext uri="{FF2B5EF4-FFF2-40B4-BE49-F238E27FC236}">
                <a16:creationId xmlns:a16="http://schemas.microsoft.com/office/drawing/2014/main" id="{72968AFC-1D62-4999-85FD-72B61CD792C0}"/>
              </a:ext>
            </a:extLst>
          </p:cNvPr>
          <p:cNvCxnSpPr>
            <a:stCxn id="281" idx="0"/>
            <a:endCxn id="362" idx="2"/>
          </p:cNvCxnSpPr>
          <p:nvPr/>
        </p:nvCxnSpPr>
        <p:spPr>
          <a:xfrm flipH="1" flipV="1">
            <a:off x="3092883" y="3279760"/>
            <a:ext cx="1" cy="301954"/>
          </a:xfrm>
          <a:prstGeom prst="line">
            <a:avLst/>
          </a:prstGeom>
          <a:ln>
            <a:solidFill>
              <a:srgbClr val="00AEC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3" name="Rectangle 282">
            <a:extLst>
              <a:ext uri="{FF2B5EF4-FFF2-40B4-BE49-F238E27FC236}">
                <a16:creationId xmlns:a16="http://schemas.microsoft.com/office/drawing/2014/main" id="{4ACD2459-B824-4F5A-BAB9-13A1F096C991}"/>
              </a:ext>
            </a:extLst>
          </p:cNvPr>
          <p:cNvSpPr/>
          <p:nvPr/>
        </p:nvSpPr>
        <p:spPr>
          <a:xfrm>
            <a:off x="3299154" y="3450010"/>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VIII</a:t>
            </a:r>
          </a:p>
        </p:txBody>
      </p:sp>
      <p:grpSp>
        <p:nvGrpSpPr>
          <p:cNvPr id="285" name="Group 284">
            <a:extLst>
              <a:ext uri="{FF2B5EF4-FFF2-40B4-BE49-F238E27FC236}">
                <a16:creationId xmlns:a16="http://schemas.microsoft.com/office/drawing/2014/main" id="{3AE678C9-48B6-4A8B-AB4C-2B40E11BC02B}"/>
              </a:ext>
            </a:extLst>
          </p:cNvPr>
          <p:cNvGrpSpPr/>
          <p:nvPr/>
        </p:nvGrpSpPr>
        <p:grpSpPr>
          <a:xfrm>
            <a:off x="299999" y="3256523"/>
            <a:ext cx="858089" cy="492443"/>
            <a:chOff x="4947999" y="4203686"/>
            <a:chExt cx="858089" cy="492443"/>
          </a:xfrm>
        </p:grpSpPr>
        <p:sp>
          <p:nvSpPr>
            <p:cNvPr id="288" name="Rectangle 287">
              <a:extLst>
                <a:ext uri="{FF2B5EF4-FFF2-40B4-BE49-F238E27FC236}">
                  <a16:creationId xmlns:a16="http://schemas.microsoft.com/office/drawing/2014/main" id="{8AB2F584-5339-48AE-9D42-58FA6567114D}"/>
                </a:ext>
              </a:extLst>
            </p:cNvPr>
            <p:cNvSpPr/>
            <p:nvPr/>
          </p:nvSpPr>
          <p:spPr>
            <a:xfrm>
              <a:off x="5023475" y="4244409"/>
              <a:ext cx="761034" cy="423921"/>
            </a:xfrm>
            <a:prstGeom prst="rect">
              <a:avLst/>
            </a:prstGeom>
            <a:solidFill>
              <a:schemeClr val="bg1"/>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endParaRPr lang="en-US" sz="700">
                <a:solidFill>
                  <a:schemeClr val="tx1"/>
                </a:solidFill>
              </a:endParaRPr>
            </a:p>
          </p:txBody>
        </p:sp>
        <p:cxnSp>
          <p:nvCxnSpPr>
            <p:cNvPr id="289" name="Straight Arrow Connector 288">
              <a:extLst>
                <a:ext uri="{FF2B5EF4-FFF2-40B4-BE49-F238E27FC236}">
                  <a16:creationId xmlns:a16="http://schemas.microsoft.com/office/drawing/2014/main" id="{703CFFA6-151B-4746-9FCC-B0B70BABC035}"/>
                </a:ext>
              </a:extLst>
            </p:cNvPr>
            <p:cNvCxnSpPr>
              <a:cxnSpLocks/>
            </p:cNvCxnSpPr>
            <p:nvPr/>
          </p:nvCxnSpPr>
          <p:spPr>
            <a:xfrm flipH="1">
              <a:off x="5060935" y="4458972"/>
              <a:ext cx="344422" cy="0"/>
            </a:xfrm>
            <a:prstGeom prst="straightConnector1">
              <a:avLst/>
            </a:prstGeom>
            <a:ln>
              <a:solidFill>
                <a:srgbClr val="007E3A"/>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70761D55-DC62-4714-9AEA-273D317948F5}"/>
                </a:ext>
              </a:extLst>
            </p:cNvPr>
            <p:cNvSpPr txBox="1"/>
            <p:nvPr/>
          </p:nvSpPr>
          <p:spPr>
            <a:xfrm>
              <a:off x="4947999" y="4203686"/>
              <a:ext cx="858089" cy="492443"/>
            </a:xfrm>
            <a:prstGeom prst="rect">
              <a:avLst/>
            </a:prstGeom>
            <a:noFill/>
          </p:spPr>
          <p:txBody>
            <a:bodyPr wrap="square" rtlCol="0">
              <a:spAutoFit/>
            </a:bodyPr>
            <a:lstStyle/>
            <a:p>
              <a:pPr>
                <a:spcAft>
                  <a:spcPts val="300"/>
                </a:spcAft>
              </a:pPr>
              <a:r>
                <a:rPr lang="en-US" sz="700" b="1" i="1">
                  <a:solidFill>
                    <a:schemeClr val="bg1">
                      <a:lumMod val="50000"/>
                    </a:schemeClr>
                  </a:solidFill>
                </a:rPr>
                <a:t>Legend:</a:t>
              </a:r>
            </a:p>
            <a:p>
              <a:pPr>
                <a:spcAft>
                  <a:spcPts val="300"/>
                </a:spcAft>
                <a:tabLst>
                  <a:tab pos="400050" algn="l"/>
                </a:tabLst>
              </a:pPr>
              <a:r>
                <a:rPr lang="en-US" sz="700">
                  <a:solidFill>
                    <a:schemeClr val="bg1">
                      <a:lumMod val="50000"/>
                    </a:schemeClr>
                  </a:solidFill>
                </a:rPr>
                <a:t>	</a:t>
              </a:r>
              <a:r>
                <a:rPr lang="en-US" sz="700" i="1">
                  <a:solidFill>
                    <a:schemeClr val="bg1">
                      <a:lumMod val="50000"/>
                    </a:schemeClr>
                  </a:solidFill>
                </a:rPr>
                <a:t>Power</a:t>
              </a:r>
            </a:p>
            <a:p>
              <a:pPr>
                <a:spcAft>
                  <a:spcPts val="300"/>
                </a:spcAft>
                <a:tabLst>
                  <a:tab pos="400050" algn="l"/>
                </a:tabLst>
              </a:pPr>
              <a:r>
                <a:rPr lang="en-US" sz="700" i="1">
                  <a:solidFill>
                    <a:schemeClr val="bg1">
                      <a:lumMod val="50000"/>
                    </a:schemeClr>
                  </a:solidFill>
                </a:rPr>
                <a:t>	Data</a:t>
              </a:r>
            </a:p>
          </p:txBody>
        </p:sp>
        <p:cxnSp>
          <p:nvCxnSpPr>
            <p:cNvPr id="291" name="Straight Arrow Connector 290">
              <a:extLst>
                <a:ext uri="{FF2B5EF4-FFF2-40B4-BE49-F238E27FC236}">
                  <a16:creationId xmlns:a16="http://schemas.microsoft.com/office/drawing/2014/main" id="{287F5734-65C9-4DEC-82BE-400C1F74240A}"/>
                </a:ext>
              </a:extLst>
            </p:cNvPr>
            <p:cNvCxnSpPr>
              <a:cxnSpLocks/>
            </p:cNvCxnSpPr>
            <p:nvPr/>
          </p:nvCxnSpPr>
          <p:spPr>
            <a:xfrm flipH="1">
              <a:off x="5060935" y="4603752"/>
              <a:ext cx="344422" cy="0"/>
            </a:xfrm>
            <a:prstGeom prst="straightConnector1">
              <a:avLst/>
            </a:prstGeom>
            <a:ln>
              <a:solidFill>
                <a:srgbClr val="00AEC7"/>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95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4BFB-0237-45C2-A68E-22E514665C1F}"/>
              </a:ext>
            </a:extLst>
          </p:cNvPr>
          <p:cNvSpPr>
            <a:spLocks noGrp="1"/>
          </p:cNvSpPr>
          <p:nvPr>
            <p:ph type="title"/>
          </p:nvPr>
        </p:nvSpPr>
        <p:spPr/>
        <p:txBody>
          <a:bodyPr>
            <a:noAutofit/>
          </a:bodyPr>
          <a:lstStyle/>
          <a:p>
            <a:r>
              <a:rPr lang="en-US"/>
              <a:t>Features and benefits of Littelfuse components</a:t>
            </a:r>
          </a:p>
        </p:txBody>
      </p:sp>
      <p:grpSp>
        <p:nvGrpSpPr>
          <p:cNvPr id="16" name="Group 15">
            <a:extLst>
              <a:ext uri="{FF2B5EF4-FFF2-40B4-BE49-F238E27FC236}">
                <a16:creationId xmlns:a16="http://schemas.microsoft.com/office/drawing/2014/main" id="{EEE4E16A-3E62-48FD-8344-08085E0AD969}"/>
              </a:ext>
            </a:extLst>
          </p:cNvPr>
          <p:cNvGrpSpPr/>
          <p:nvPr/>
        </p:nvGrpSpPr>
        <p:grpSpPr>
          <a:xfrm>
            <a:off x="6810066" y="58760"/>
            <a:ext cx="1916015" cy="461665"/>
            <a:chOff x="414867" y="3222470"/>
            <a:chExt cx="1736933" cy="461665"/>
          </a:xfrm>
        </p:grpSpPr>
        <p:sp>
          <p:nvSpPr>
            <p:cNvPr id="17" name="TextBox 16">
              <a:extLst>
                <a:ext uri="{FF2B5EF4-FFF2-40B4-BE49-F238E27FC236}">
                  <a16:creationId xmlns:a16="http://schemas.microsoft.com/office/drawing/2014/main" id="{184C33B9-CA80-44A4-85BF-4ACE702D4183}"/>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18" name="Picture 17">
              <a:extLst>
                <a:ext uri="{FF2B5EF4-FFF2-40B4-BE49-F238E27FC236}">
                  <a16:creationId xmlns:a16="http://schemas.microsoft.com/office/drawing/2014/main" id="{F88F2611-266A-47C3-A56B-A0E50299525D}"/>
                </a:ext>
              </a:extLst>
            </p:cNvPr>
            <p:cNvPicPr>
              <a:picLocks noChangeAspect="1"/>
            </p:cNvPicPr>
            <p:nvPr/>
          </p:nvPicPr>
          <p:blipFill>
            <a:blip r:embed="rId2">
              <a:duotone>
                <a:schemeClr val="accent1">
                  <a:shade val="45000"/>
                  <a:satMod val="135000"/>
                </a:schemeClr>
                <a:prstClr val="white"/>
              </a:duotone>
            </a:blip>
            <a:stretch>
              <a:fillRect/>
            </a:stretch>
          </p:blipFill>
          <p:spPr>
            <a:xfrm>
              <a:off x="447454" y="3247666"/>
              <a:ext cx="201086" cy="277573"/>
            </a:xfrm>
            <a:prstGeom prst="rect">
              <a:avLst/>
            </a:prstGeom>
          </p:spPr>
        </p:pic>
        <p:sp>
          <p:nvSpPr>
            <p:cNvPr id="19" name="Rectangle: Rounded Corners 18">
              <a:extLst>
                <a:ext uri="{FF2B5EF4-FFF2-40B4-BE49-F238E27FC236}">
                  <a16:creationId xmlns:a16="http://schemas.microsoft.com/office/drawing/2014/main" id="{3B2080E1-3E32-4AF7-B188-267573AA1469}"/>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Content Placeholder 3">
            <a:extLst>
              <a:ext uri="{FF2B5EF4-FFF2-40B4-BE49-F238E27FC236}">
                <a16:creationId xmlns:a16="http://schemas.microsoft.com/office/drawing/2014/main" id="{5C328151-6EB0-49FA-AC5E-7768A52FAFCB}"/>
              </a:ext>
            </a:extLst>
          </p:cNvPr>
          <p:cNvGraphicFramePr>
            <a:graphicFrameLocks/>
          </p:cNvGraphicFramePr>
          <p:nvPr>
            <p:extLst>
              <p:ext uri="{D42A27DB-BD31-4B8C-83A1-F6EECF244321}">
                <p14:modId xmlns:p14="http://schemas.microsoft.com/office/powerpoint/2010/main" val="3937929375"/>
              </p:ext>
            </p:extLst>
          </p:nvPr>
        </p:nvGraphicFramePr>
        <p:xfrm>
          <a:off x="457199" y="885371"/>
          <a:ext cx="8229599" cy="3657014"/>
        </p:xfrm>
        <a:graphic>
          <a:graphicData uri="http://schemas.openxmlformats.org/drawingml/2006/table">
            <a:tbl>
              <a:tblPr firstRow="1" bandRow="1">
                <a:tableStyleId>{5C22544A-7EE6-4342-B048-85BDC9FD1C3A}</a:tableStyleId>
              </a:tblPr>
              <a:tblGrid>
                <a:gridCol w="364332">
                  <a:extLst>
                    <a:ext uri="{9D8B030D-6E8A-4147-A177-3AD203B41FA5}">
                      <a16:colId xmlns:a16="http://schemas.microsoft.com/office/drawing/2014/main" val="20000"/>
                    </a:ext>
                  </a:extLst>
                </a:gridCol>
                <a:gridCol w="914400">
                  <a:extLst>
                    <a:ext uri="{9D8B030D-6E8A-4147-A177-3AD203B41FA5}">
                      <a16:colId xmlns:a16="http://schemas.microsoft.com/office/drawing/2014/main" val="20002"/>
                    </a:ext>
                  </a:extLst>
                </a:gridCol>
                <a:gridCol w="1835944">
                  <a:extLst>
                    <a:ext uri="{9D8B030D-6E8A-4147-A177-3AD203B41FA5}">
                      <a16:colId xmlns:a16="http://schemas.microsoft.com/office/drawing/2014/main" val="1796004581"/>
                    </a:ext>
                  </a:extLst>
                </a:gridCol>
                <a:gridCol w="914400">
                  <a:extLst>
                    <a:ext uri="{9D8B030D-6E8A-4147-A177-3AD203B41FA5}">
                      <a16:colId xmlns:a16="http://schemas.microsoft.com/office/drawing/2014/main" val="20003"/>
                    </a:ext>
                  </a:extLst>
                </a:gridCol>
                <a:gridCol w="2089726">
                  <a:extLst>
                    <a:ext uri="{9D8B030D-6E8A-4147-A177-3AD203B41FA5}">
                      <a16:colId xmlns:a16="http://schemas.microsoft.com/office/drawing/2014/main" val="1579007768"/>
                    </a:ext>
                  </a:extLst>
                </a:gridCol>
                <a:gridCol w="2110797">
                  <a:extLst>
                    <a:ext uri="{9D8B030D-6E8A-4147-A177-3AD203B41FA5}">
                      <a16:colId xmlns:a16="http://schemas.microsoft.com/office/drawing/2014/main" val="1262743087"/>
                    </a:ext>
                  </a:extLst>
                </a:gridCol>
              </a:tblGrid>
              <a:tr h="228600">
                <a:tc>
                  <a:txBody>
                    <a:bodyPr/>
                    <a:lstStyle/>
                    <a:p>
                      <a:pPr algn="ctr"/>
                      <a:endParaRPr lang="en-US" sz="900" b="1">
                        <a:solidFill>
                          <a:schemeClr val="bg1">
                            <a:lumMod val="95000"/>
                          </a:schemeClr>
                        </a:solidFill>
                        <a:latin typeface="Arial" charset="0"/>
                        <a:ea typeface="Arial" charset="0"/>
                        <a:cs typeface="Arial"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900" b="1">
                          <a:solidFill>
                            <a:schemeClr val="tx1"/>
                          </a:solidFill>
                          <a:latin typeface="Arial" charset="0"/>
                          <a:ea typeface="Arial" charset="0"/>
                          <a:cs typeface="Arial" charset="0"/>
                        </a:rPr>
                        <a:t>Technology</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a:solidFill>
                            <a:srgbClr val="000000"/>
                          </a:solidFill>
                          <a:effectLst/>
                          <a:latin typeface="+mn-lt"/>
                        </a:rPr>
                        <a:t>Function in application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900" b="1">
                          <a:solidFill>
                            <a:schemeClr val="tx1"/>
                          </a:solidFill>
                          <a:latin typeface="Arial" charset="0"/>
                          <a:ea typeface="Arial" charset="0"/>
                          <a:cs typeface="Arial" charset="0"/>
                        </a:rPr>
                        <a:t>Product Series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fontAlgn="ctr"/>
                      <a:r>
                        <a:rPr lang="en-US" sz="900" b="1" i="0" u="none" strike="noStrike">
                          <a:solidFill>
                            <a:srgbClr val="000000"/>
                          </a:solidFill>
                          <a:effectLst/>
                          <a:latin typeface="Arial"/>
                        </a:rPr>
                        <a:t>Benefits</a:t>
                      </a:r>
                    </a:p>
                  </a:txBody>
                  <a:tcPr marL="4570" marR="4570" marT="457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fontAlgn="ctr"/>
                      <a:r>
                        <a:rPr lang="en-US" sz="900" b="1" i="0" u="none" strike="noStrike">
                          <a:solidFill>
                            <a:srgbClr val="000000"/>
                          </a:solidFill>
                          <a:effectLst/>
                          <a:latin typeface="Arial"/>
                        </a:rPr>
                        <a:t>Features</a:t>
                      </a:r>
                    </a:p>
                  </a:txBody>
                  <a:tcPr marL="4570" marR="4570" marT="457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0"/>
                  </a:ext>
                </a:extLst>
              </a:tr>
              <a:tr h="226131">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700" b="0" i="0" u="none" strike="noStrike" dirty="0">
                          <a:solidFill>
                            <a:schemeClr val="tx1"/>
                          </a:solidFill>
                          <a:effectLst/>
                          <a:latin typeface="+mn-lt"/>
                        </a:rPr>
                        <a:t>Fuse</a:t>
                      </a:r>
                    </a:p>
                  </a:txBody>
                  <a:tcPr marR="7460" marT="7460"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a:solidFill>
                            <a:schemeClr val="tx1"/>
                          </a:solidFill>
                          <a:latin typeface="+mn-lt"/>
                        </a:rPr>
                        <a:t>Protects and isolate subunit in case of</a:t>
                      </a:r>
                      <a:br>
                        <a:rPr lang="en-US" sz="700">
                          <a:solidFill>
                            <a:schemeClr val="tx1"/>
                          </a:solidFill>
                          <a:latin typeface="+mn-lt"/>
                        </a:rPr>
                      </a:br>
                      <a:r>
                        <a:rPr lang="en-US" sz="700">
                          <a:solidFill>
                            <a:schemeClr val="tx1"/>
                          </a:solidFill>
                          <a:latin typeface="+mn-lt"/>
                        </a:rPr>
                        <a:t>short circuit</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700" baseline="0" dirty="0">
                          <a:hlinkClick r:id="rId3"/>
                        </a:rPr>
                        <a:t>216</a:t>
                      </a:r>
                      <a:r>
                        <a:rPr lang="en-US" sz="700" baseline="0" dirty="0"/>
                        <a:t>, </a:t>
                      </a:r>
                      <a:r>
                        <a:rPr lang="en-US" sz="700" baseline="0" dirty="0">
                          <a:hlinkClick r:id="rId4"/>
                        </a:rPr>
                        <a:t>215</a:t>
                      </a:r>
                      <a:r>
                        <a:rPr lang="en-US" sz="700" baseline="0" dirty="0"/>
                        <a:t>, </a:t>
                      </a:r>
                      <a:r>
                        <a:rPr lang="en-US" sz="700" baseline="0" dirty="0">
                          <a:hlinkClick r:id="rId5"/>
                        </a:rPr>
                        <a:t>314</a:t>
                      </a:r>
                      <a:endParaRPr lang="en-US" sz="700" baseline="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mn-lt"/>
                        </a:rPr>
                        <a:t>Reduces customer qualification time by complying with third-party safety standards, such as UL/IEC</a:t>
                      </a:r>
                    </a:p>
                  </a:txBody>
                  <a:tcPr marL="108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l" fontAlgn="ctr"/>
                      <a:r>
                        <a:rPr lang="en-US" sz="700" b="0" i="0" u="none" strike="noStrike" dirty="0">
                          <a:solidFill>
                            <a:schemeClr val="tx1"/>
                          </a:solidFill>
                          <a:effectLst/>
                          <a:latin typeface="+mn-lt"/>
                        </a:rPr>
                        <a:t>Compliance with third-party safety standards,</a:t>
                      </a:r>
                      <a:br>
                        <a:rPr lang="en-US" sz="700" b="0" i="0" u="none" strike="noStrike" dirty="0">
                          <a:solidFill>
                            <a:schemeClr val="tx1"/>
                          </a:solidFill>
                          <a:effectLst/>
                          <a:latin typeface="+mn-lt"/>
                        </a:rPr>
                      </a:br>
                      <a:r>
                        <a:rPr lang="en-US" sz="700" b="0" i="0" u="none" strike="noStrike" dirty="0">
                          <a:solidFill>
                            <a:schemeClr val="tx1"/>
                          </a:solidFill>
                          <a:effectLst/>
                          <a:latin typeface="+mn-lt"/>
                        </a:rPr>
                        <a:t>such as UL/IEC</a:t>
                      </a:r>
                    </a:p>
                  </a:txBody>
                  <a:tcPr marL="108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0001"/>
                  </a:ext>
                </a:extLst>
              </a:tr>
              <a:tr h="226131">
                <a:tc rowSpan="2">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rowSpan="2">
                  <a:txBody>
                    <a:bodyPr/>
                    <a:lstStyle/>
                    <a:p>
                      <a:pPr algn="ctr" rtl="0" fontAlgn="ctr"/>
                      <a:r>
                        <a:rPr lang="en-US" sz="700" b="0" i="0" u="none" strike="noStrike">
                          <a:solidFill>
                            <a:schemeClr val="tx1"/>
                          </a:solidFill>
                          <a:effectLst/>
                          <a:latin typeface="+mn-lt"/>
                        </a:rPr>
                        <a:t>MOV</a:t>
                      </a:r>
                    </a:p>
                    <a:p>
                      <a:pPr algn="ctr" rtl="0" fontAlgn="ctr"/>
                      <a:r>
                        <a:rPr lang="en-US" sz="700" b="0" i="0" u="none" strike="noStrike">
                          <a:solidFill>
                            <a:schemeClr val="tx1"/>
                          </a:solidFill>
                          <a:effectLst/>
                          <a:latin typeface="+mn-lt"/>
                        </a:rPr>
                        <a:t>+</a:t>
                      </a:r>
                    </a:p>
                    <a:p>
                      <a:pPr algn="ctr" rtl="0" fontAlgn="ctr"/>
                      <a:r>
                        <a:rPr lang="en-US" sz="700" b="0" i="0" u="none" strike="noStrike">
                          <a:solidFill>
                            <a:schemeClr val="tx1"/>
                          </a:solidFill>
                          <a:effectLst/>
                          <a:latin typeface="+mn-lt"/>
                        </a:rPr>
                        <a:t>GDT</a:t>
                      </a:r>
                    </a:p>
                  </a:txBody>
                  <a:tcPr marR="7460" marT="7460"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mn-lt"/>
                        </a:rPr>
                        <a:t>Protects from temporary over voltage  event and  transient surges; m</a:t>
                      </a:r>
                      <a:r>
                        <a:rPr lang="en-US" sz="700" b="0" i="0" u="none" strike="noStrike" dirty="0">
                          <a:solidFill>
                            <a:schemeClr val="tx1"/>
                          </a:solidFill>
                          <a:effectLst/>
                          <a:latin typeface="+mn-lt"/>
                        </a:rPr>
                        <a:t>eets requirements for common mode protection</a:t>
                      </a:r>
                      <a:endParaRPr lang="en-US" sz="700" dirty="0">
                        <a:solidFill>
                          <a:schemeClr val="tx1"/>
                        </a:solidFill>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700" dirty="0">
                          <a:hlinkClick r:id="rId6"/>
                        </a:rPr>
                        <a:t>TMOV</a:t>
                      </a:r>
                      <a:r>
                        <a:rPr lang="en-US" sz="700" dirty="0"/>
                        <a:t>, </a:t>
                      </a:r>
                      <a:r>
                        <a:rPr lang="en-US" sz="700" dirty="0">
                          <a:solidFill>
                            <a:srgbClr val="6890FF"/>
                          </a:solidFill>
                          <a:hlinkClick r:id="rId7">
                            <a:extLst>
                              <a:ext uri="{A12FA001-AC4F-418D-AE19-62706E023703}">
                                <ahyp:hlinkClr xmlns:ahyp="http://schemas.microsoft.com/office/drawing/2018/hyperlinkcolor" val="tx"/>
                              </a:ext>
                            </a:extLst>
                          </a:hlinkClick>
                        </a:rPr>
                        <a:t>Xtreme</a:t>
                      </a:r>
                      <a:endParaRPr lang="en-US" sz="70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mn-lt"/>
                        </a:rPr>
                        <a:t>Reduces customer qualification time by complying with third-party safety standards, such as UL/IEC </a:t>
                      </a:r>
                    </a:p>
                  </a:txBody>
                  <a:tcPr marL="108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700" b="0" i="0" u="none" strike="noStrike">
                          <a:solidFill>
                            <a:schemeClr val="tx1"/>
                          </a:solidFill>
                          <a:effectLst/>
                          <a:latin typeface="+mn-lt"/>
                        </a:rPr>
                        <a:t>High energy absorption capability:</a:t>
                      </a:r>
                      <a:br>
                        <a:rPr lang="en-US" sz="700" b="0" i="0" u="none" strike="noStrike">
                          <a:solidFill>
                            <a:schemeClr val="tx1"/>
                          </a:solidFill>
                          <a:effectLst/>
                          <a:latin typeface="+mn-lt"/>
                        </a:rPr>
                      </a:br>
                      <a:r>
                        <a:rPr lang="en-US" sz="700" b="0" i="0" u="none" strike="noStrike">
                          <a:solidFill>
                            <a:schemeClr val="tx1"/>
                          </a:solidFill>
                          <a:effectLst/>
                          <a:latin typeface="+mn-lt"/>
                        </a:rPr>
                        <a:t>40–530 J (2 </a:t>
                      </a:r>
                      <a:r>
                        <a:rPr lang="en-US" sz="700" b="0" i="0" u="none" strike="noStrike" err="1">
                          <a:solidFill>
                            <a:schemeClr val="tx1"/>
                          </a:solidFill>
                          <a:effectLst/>
                          <a:latin typeface="+mn-lt"/>
                        </a:rPr>
                        <a:t>ms</a:t>
                      </a:r>
                      <a:r>
                        <a:rPr lang="en-US" sz="700" b="0" i="0" u="none" strike="noStrike">
                          <a:solidFill>
                            <a:schemeClr val="tx1"/>
                          </a:solidFill>
                          <a:effectLst/>
                          <a:latin typeface="+mn-lt"/>
                        </a:rPr>
                        <a:t>); integrated thermal protection</a:t>
                      </a:r>
                    </a:p>
                  </a:txBody>
                  <a:tcPr marL="108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209107040"/>
                  </a:ext>
                </a:extLst>
              </a:tr>
              <a:tr h="226131">
                <a:tc vMerge="1">
                  <a:txBody>
                    <a:bodyPr/>
                    <a:lstStyle/>
                    <a:p>
                      <a:pPr algn="ctr"/>
                      <a:endParaRPr lang="en-US" sz="1000" b="1">
                        <a:solidFill>
                          <a:schemeClr val="bg1"/>
                        </a:solidFill>
                        <a:latin typeface="Cambria" panose="02040503050406030204" pitchFamily="18" charset="0"/>
                        <a:ea typeface="Cambria" panose="02040503050406030204" pitchFamily="18" charset="0"/>
                        <a:cs typeface="Arial"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vMerge="1">
                  <a:txBody>
                    <a:bodyPr/>
                    <a:lstStyle/>
                    <a:p>
                      <a:pPr algn="ctr" rtl="0" fontAlgn="ctr"/>
                      <a:r>
                        <a:rPr lang="en-US" sz="700" b="0" i="0" u="none" strike="noStrike">
                          <a:solidFill>
                            <a:schemeClr val="tx1"/>
                          </a:solidFill>
                          <a:effectLst/>
                          <a:latin typeface="+mn-lt"/>
                        </a:rPr>
                        <a:t>GDT</a:t>
                      </a:r>
                    </a:p>
                  </a:txBody>
                  <a:tcPr marR="7460" marT="7460"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chemeClr val="tx1"/>
                          </a:solidFill>
                          <a:effectLst/>
                          <a:latin typeface="+mn-lt"/>
                        </a:rPr>
                        <a:t>Meets requirements for common mode protection</a:t>
                      </a:r>
                      <a:endParaRPr lang="en-US" sz="700">
                        <a:solidFill>
                          <a:schemeClr val="tx1"/>
                        </a:solidFill>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700" dirty="0">
                          <a:hlinkClick r:id="rId8"/>
                        </a:rPr>
                        <a:t>CG2</a:t>
                      </a:r>
                      <a:r>
                        <a:rPr lang="en-US" sz="700" dirty="0"/>
                        <a:t>, </a:t>
                      </a:r>
                      <a:r>
                        <a:rPr lang="en-US" sz="700" dirty="0">
                          <a:hlinkClick r:id="rId9"/>
                        </a:rPr>
                        <a:t>CG3</a:t>
                      </a:r>
                      <a:endParaRPr lang="en-US" sz="70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mn-lt"/>
                        </a:rPr>
                        <a:t>Surge protection in a smaller size</a:t>
                      </a:r>
                    </a:p>
                  </a:txBody>
                  <a:tcPr marL="108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700" b="0" i="0" u="none" strike="noStrike">
                          <a:solidFill>
                            <a:schemeClr val="tx1"/>
                          </a:solidFill>
                          <a:effectLst/>
                          <a:latin typeface="+mn-lt"/>
                        </a:rPr>
                        <a:t>Rugged ceramic metal construction</a:t>
                      </a:r>
                    </a:p>
                  </a:txBody>
                  <a:tcPr marL="108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77806969"/>
                  </a:ext>
                </a:extLst>
              </a:tr>
              <a:tr h="2261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Cambria" panose="02040503050406030204" pitchFamily="18" charset="0"/>
                          <a:ea typeface="Cambria" panose="02040503050406030204" pitchFamily="18" charset="0"/>
                          <a:cs typeface="Arial" charset="0"/>
                        </a:rPr>
                        <a:t>III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700" b="0" i="0" u="none" strike="noStrike">
                          <a:solidFill>
                            <a:schemeClr val="tx1"/>
                          </a:solidFill>
                          <a:effectLst/>
                          <a:latin typeface="+mn-lt"/>
                        </a:rPr>
                        <a:t>Rectifier Bridge</a:t>
                      </a:r>
                    </a:p>
                  </a:txBody>
                  <a:tcPr marL="18000" marR="18000" marT="7200" marB="720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a:t>Converts AC voltage to DC voltage</a:t>
                      </a:r>
                    </a:p>
                  </a:txBody>
                  <a:tcPr marL="18000" marR="18000" marT="7200" marB="72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algn="ctr"/>
                      <a:r>
                        <a:rPr lang="en-US" sz="700" dirty="0">
                          <a:hlinkClick r:id="rId10"/>
                        </a:rPr>
                        <a:t>FBO40-12N</a:t>
                      </a:r>
                      <a:endParaRPr lang="en-US" sz="700" dirty="0">
                        <a:solidFill>
                          <a:schemeClr val="tx1"/>
                        </a:solidFill>
                      </a:endParaRPr>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a:t>Very low leakage current and forward voltage drop; improved thermal behavior</a:t>
                      </a:r>
                    </a:p>
                  </a:txBody>
                  <a:tcPr marL="18000" marR="18000" marT="7200" marB="72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a:t>1200 V single-phase standard rectifier bridge</a:t>
                      </a:r>
                      <a:br>
                        <a:rPr lang="en-US" altLang="zh-CN" sz="700"/>
                      </a:br>
                      <a:r>
                        <a:rPr lang="en-US" altLang="zh-CN" sz="700"/>
                        <a:t>in i4-Pac</a:t>
                      </a:r>
                    </a:p>
                  </a:txBody>
                  <a:tcPr marL="18000" marR="18000" marT="7200" marB="72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extLst>
                  <a:ext uri="{0D108BD9-81ED-4DB2-BD59-A6C34878D82A}">
                    <a16:rowId xmlns:a16="http://schemas.microsoft.com/office/drawing/2014/main" val="741990557"/>
                  </a:ext>
                </a:extLst>
              </a:tr>
              <a:tr h="226131">
                <a:tc rowSpan="4">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IV</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700" b="0" i="0" u="none" strike="noStrike">
                          <a:solidFill>
                            <a:schemeClr val="tx1"/>
                          </a:solidFill>
                          <a:effectLst/>
                          <a:latin typeface="+mn-lt"/>
                        </a:rPr>
                        <a:t>MOSFET</a:t>
                      </a:r>
                    </a:p>
                  </a:txBody>
                  <a:tcPr marR="7460" marT="746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chemeClr val="tx1"/>
                          </a:solidFill>
                          <a:effectLst/>
                          <a:latin typeface="+mn-lt"/>
                        </a:rPr>
                        <a:t>Primary side of the DC-DC converter</a:t>
                      </a:r>
                      <a:endParaRPr lang="en-US" sz="700" b="0" i="0" u="none" strike="noStrike">
                        <a:solidFill>
                          <a:srgbClr val="000000"/>
                        </a:solidFill>
                        <a:effectLst/>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1"/>
                        </a:rPr>
                        <a:t>X2-Class</a:t>
                      </a:r>
                      <a:r>
                        <a:rPr lang="en-US" sz="700" dirty="0"/>
                        <a:t>, </a:t>
                      </a:r>
                      <a:r>
                        <a:rPr lang="en-US" sz="700" dirty="0">
                          <a:hlinkClick r:id="rId12"/>
                        </a:rPr>
                        <a:t>X3-Class</a:t>
                      </a:r>
                      <a:endParaRPr lang="en-US" sz="70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700" b="0" i="0" u="none" strike="noStrike">
                          <a:solidFill>
                            <a:schemeClr val="tx1"/>
                          </a:solidFill>
                          <a:effectLst/>
                          <a:latin typeface="+mn-lt"/>
                        </a:rPr>
                        <a:t>Optimized for high-frequency applications</a:t>
                      </a:r>
                      <a:endParaRPr lang="en-US" sz="700">
                        <a:solidFill>
                          <a:schemeClr val="tx1"/>
                        </a:solidFill>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0" i="0" u="none" strike="noStrike">
                          <a:solidFill>
                            <a:schemeClr val="tx1"/>
                          </a:solidFill>
                          <a:effectLst/>
                          <a:latin typeface="+mn-lt"/>
                        </a:rPr>
                        <a:t>Ultra-low 2.3 A / 1.9 A on-resistance R</a:t>
                      </a:r>
                      <a:r>
                        <a:rPr lang="en-US" sz="700" b="0" i="0" u="none" strike="noStrike" baseline="-25000">
                          <a:solidFill>
                            <a:schemeClr val="tx1"/>
                          </a:solidFill>
                          <a:effectLst/>
                          <a:latin typeface="+mn-lt"/>
                        </a:rPr>
                        <a:t>DS(ON)</a:t>
                      </a:r>
                      <a:r>
                        <a:rPr lang="en-US" sz="700" b="0" i="0" u="none" strike="noStrike">
                          <a:solidFill>
                            <a:schemeClr val="tx1"/>
                          </a:solidFill>
                          <a:effectLst/>
                          <a:latin typeface="+mn-lt"/>
                        </a:rPr>
                        <a:t> and gate charge Qg; dv/dt ruggedness</a:t>
                      </a:r>
                    </a:p>
                  </a:txBody>
                  <a:tcPr marL="180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387789238"/>
                  </a:ext>
                </a:extLst>
              </a:tr>
              <a:tr h="309726">
                <a:tc vMerge="1">
                  <a:txBody>
                    <a:bodyPr/>
                    <a:lstStyle/>
                    <a:p>
                      <a:endParaRPr lang="en-IN"/>
                    </a:p>
                  </a:txBody>
                  <a:tcPr/>
                </a:tc>
                <a:tc>
                  <a:txBody>
                    <a:bodyPr/>
                    <a:lstStyle/>
                    <a:p>
                      <a:pPr algn="ctr" rtl="0" fontAlgn="ctr"/>
                      <a:r>
                        <a:rPr lang="en-US" sz="700" b="0" i="0" u="none" strike="noStrike">
                          <a:solidFill>
                            <a:schemeClr val="tx1"/>
                          </a:solidFill>
                          <a:effectLst/>
                          <a:latin typeface="+mn-lt"/>
                        </a:rPr>
                        <a:t>Gate Driver</a:t>
                      </a:r>
                    </a:p>
                  </a:txBody>
                  <a:tcPr marR="7460" marT="746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effectLst/>
                          <a:latin typeface="+mn-lt"/>
                        </a:rPr>
                        <a:t>Efficient switching of MOSFETs and IGBTs</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3"/>
                        </a:rPr>
                        <a:t>IX4340</a:t>
                      </a:r>
                      <a:r>
                        <a:rPr lang="en-US" sz="700" dirty="0"/>
                        <a:t>, </a:t>
                      </a:r>
                      <a:r>
                        <a:rPr lang="en-US" sz="700" dirty="0">
                          <a:hlinkClick r:id="rId14"/>
                        </a:rPr>
                        <a:t>IXD60x</a:t>
                      </a:r>
                      <a:endParaRPr lang="en-US" sz="70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Ultra-fast turn-on and turn-off of MOSFET;</a:t>
                      </a:r>
                      <a:br>
                        <a:rPr lang="en-US" sz="700" b="0" i="0" u="none" strike="noStrike" dirty="0">
                          <a:solidFill>
                            <a:schemeClr val="tx1"/>
                          </a:solidFill>
                          <a:effectLst/>
                          <a:latin typeface="+mn-lt"/>
                        </a:rPr>
                      </a:br>
                      <a:r>
                        <a:rPr lang="en-US" sz="700" b="0" i="0" u="none" strike="noStrike" dirty="0">
                          <a:solidFill>
                            <a:schemeClr val="tx1"/>
                          </a:solidFill>
                          <a:effectLst/>
                          <a:latin typeface="+mn-lt"/>
                        </a:rPr>
                        <a:t>extremely robust device</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chemeClr val="tx1"/>
                          </a:solidFill>
                          <a:effectLst/>
                          <a:latin typeface="+mn-lt"/>
                        </a:rPr>
                        <a:t>1.5 A to 30 A peak source/sink drive current;</a:t>
                      </a:r>
                      <a:br>
                        <a:rPr lang="en-US" sz="700" b="0" i="0" u="none" strike="noStrike">
                          <a:solidFill>
                            <a:schemeClr val="tx1"/>
                          </a:solidFill>
                          <a:effectLst/>
                          <a:latin typeface="+mn-lt"/>
                        </a:rPr>
                      </a:br>
                      <a:r>
                        <a:rPr lang="en-US" sz="700" b="0" i="0" u="none" strike="noStrike">
                          <a:solidFill>
                            <a:schemeClr val="tx1"/>
                          </a:solidFill>
                          <a:effectLst/>
                          <a:latin typeface="+mn-lt"/>
                        </a:rPr>
                        <a:t>wide operating voltage range: -40 °C to +125 °C;  low propagation delay times</a:t>
                      </a:r>
                    </a:p>
                  </a:txBody>
                  <a:tcPr marL="180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823856513"/>
                  </a:ext>
                </a:extLst>
              </a:tr>
              <a:tr h="226131">
                <a:tc vMerge="1">
                  <a:txBody>
                    <a:bodyPr/>
                    <a:lstStyle/>
                    <a:p>
                      <a:endParaRPr lang="en-IN"/>
                    </a:p>
                  </a:txBody>
                  <a:tcPr/>
                </a:tc>
                <a:tc>
                  <a:txBody>
                    <a:bodyPr/>
                    <a:lstStyle/>
                    <a:p>
                      <a:pPr algn="ctr" rtl="0" fontAlgn="ctr"/>
                      <a:r>
                        <a:rPr lang="en-US" sz="700" b="0" i="0" u="none" strike="noStrike" err="1">
                          <a:solidFill>
                            <a:schemeClr val="tx1"/>
                          </a:solidFill>
                          <a:effectLst/>
                          <a:latin typeface="+mn-lt"/>
                        </a:rPr>
                        <a:t>SiC</a:t>
                      </a:r>
                      <a:r>
                        <a:rPr lang="en-US" sz="700" b="0" i="0" u="none" strike="noStrike">
                          <a:solidFill>
                            <a:schemeClr val="tx1"/>
                          </a:solidFill>
                          <a:effectLst/>
                          <a:latin typeface="+mn-lt"/>
                        </a:rPr>
                        <a:t> Diode</a:t>
                      </a:r>
                    </a:p>
                  </a:txBody>
                  <a:tcPr marR="7460" marT="746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mn-lt"/>
                        </a:rPr>
                        <a:t>High-frequency switching and rectification</a:t>
                      </a:r>
                      <a:endParaRPr lang="en-US" sz="700" b="0" i="0" u="none" strike="noStrike">
                        <a:solidFill>
                          <a:srgbClr val="000000"/>
                        </a:solidFill>
                        <a:effectLst/>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5"/>
                        </a:rPr>
                        <a:t>LSIC2SD065</a:t>
                      </a:r>
                      <a:endParaRPr lang="en-US" sz="70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mn-lt"/>
                        </a:rPr>
                        <a:t>Reduces switching losses; increases efficiency</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High surge capability; neg­ligible I</a:t>
                      </a:r>
                      <a:r>
                        <a:rPr lang="en-US" sz="700" b="0" i="0" u="none" strike="noStrike" baseline="-25000" dirty="0">
                          <a:solidFill>
                            <a:schemeClr val="tx1"/>
                          </a:solidFill>
                          <a:effectLst/>
                          <a:latin typeface="+mn-lt"/>
                        </a:rPr>
                        <a:t>RR</a:t>
                      </a:r>
                      <a:r>
                        <a:rPr lang="en-US" sz="700" b="0" i="0" u="none" strike="noStrike" dirty="0">
                          <a:solidFill>
                            <a:schemeClr val="tx1"/>
                          </a:solidFill>
                          <a:effectLst/>
                          <a:latin typeface="+mn-lt"/>
                        </a:rPr>
                        <a:t>; </a:t>
                      </a:r>
                      <a:r>
                        <a:rPr lang="en-US" sz="700" b="0" i="0" u="none" strike="noStrike" dirty="0" err="1">
                          <a:solidFill>
                            <a:schemeClr val="tx1"/>
                          </a:solidFill>
                          <a:effectLst/>
                          <a:latin typeface="+mn-lt"/>
                        </a:rPr>
                        <a:t>Tj</a:t>
                      </a:r>
                      <a:r>
                        <a:rPr lang="en-US" sz="700" b="0" i="0" u="none" strike="noStrike" dirty="0">
                          <a:solidFill>
                            <a:schemeClr val="tx1"/>
                          </a:solidFill>
                          <a:effectLst/>
                          <a:latin typeface="+mn-lt"/>
                        </a:rPr>
                        <a:t> 175 °C</a:t>
                      </a:r>
                    </a:p>
                  </a:txBody>
                  <a:tcPr marL="180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4355085"/>
                  </a:ext>
                </a:extLst>
              </a:tr>
              <a:tr h="226131">
                <a:tc vMerge="1">
                  <a:txBody>
                    <a:bodyPr/>
                    <a:lstStyle/>
                    <a:p>
                      <a:pPr algn="ctr"/>
                      <a:endParaRPr lang="en-US" sz="1000" b="1">
                        <a:solidFill>
                          <a:schemeClr val="bg1"/>
                        </a:solidFill>
                        <a:latin typeface="+mn-lt"/>
                        <a:ea typeface="Arial" charset="0"/>
                        <a:cs typeface="Arial"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a:solidFill>
                            <a:srgbClr val="000000"/>
                          </a:solidFill>
                          <a:effectLst/>
                          <a:latin typeface="+mn-lt"/>
                        </a:rPr>
                        <a:t>Integrated PFC Boost </a:t>
                      </a:r>
                      <a:endParaRPr lang="en-US" sz="700" b="0" i="0" u="none" strike="noStrike" baseline="30000">
                        <a:solidFill>
                          <a:srgbClr val="000000"/>
                        </a:solidFill>
                        <a:effectLst/>
                        <a:latin typeface="+mn-lt"/>
                      </a:endParaRPr>
                    </a:p>
                  </a:txBody>
                  <a:tcPr marL="10800" marR="10800" marT="10800" marB="1080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a:lnSpc>
                          <a:spcPct val="100000"/>
                        </a:lnSpc>
                        <a:spcBef>
                          <a:spcPts val="0"/>
                        </a:spcBef>
                        <a:spcAft>
                          <a:spcPts val="0"/>
                        </a:spcAft>
                        <a:buNone/>
                      </a:pPr>
                      <a:r>
                        <a:rPr lang="en-US" sz="700">
                          <a:latin typeface="+mn-lt"/>
                        </a:rPr>
                        <a:t>Integrated switching for PFC</a:t>
                      </a:r>
                      <a:br>
                        <a:rPr lang="en-US" sz="700">
                          <a:latin typeface="+mn-lt"/>
                        </a:rPr>
                      </a:br>
                      <a:r>
                        <a:rPr lang="en-US" sz="700">
                          <a:latin typeface="+mn-lt"/>
                        </a:rPr>
                        <a:t>(power factor correction)</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6"/>
                        </a:rPr>
                        <a:t>FMD 47-06KC5</a:t>
                      </a:r>
                      <a:endParaRPr lang="en-US" sz="70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700">
                          <a:latin typeface="+mn-lt"/>
                        </a:rPr>
                        <a:t>High power density; reduces component count;</a:t>
                      </a:r>
                      <a:br>
                        <a:rPr lang="en-US" sz="700">
                          <a:latin typeface="+mn-lt"/>
                        </a:rPr>
                      </a:br>
                      <a:r>
                        <a:rPr lang="en-US" sz="700">
                          <a:latin typeface="+mn-lt"/>
                        </a:rPr>
                        <a:t>PCB space savings </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a:r>
                        <a:rPr lang="en-US" sz="700" dirty="0">
                          <a:latin typeface="+mn-lt"/>
                        </a:rPr>
                        <a:t>Integrated MOSFET with FRED diode in</a:t>
                      </a:r>
                      <a:br>
                        <a:rPr lang="en-US" sz="700" dirty="0">
                          <a:latin typeface="+mn-lt"/>
                        </a:rPr>
                      </a:br>
                      <a:r>
                        <a:rPr lang="en-US" sz="700" dirty="0">
                          <a:latin typeface="+mn-lt"/>
                        </a:rPr>
                        <a:t>single package</a:t>
                      </a:r>
                    </a:p>
                  </a:txBody>
                  <a:tcPr marL="180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456230966"/>
                  </a:ext>
                </a:extLst>
              </a:tr>
              <a:tr h="251712">
                <a:tc rowSpan="2">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a:solidFill>
                            <a:schemeClr val="tx1"/>
                          </a:solidFill>
                        </a:rPr>
                        <a:t>MOSFET</a:t>
                      </a:r>
                    </a:p>
                  </a:txBody>
                  <a:tcPr marL="0" marR="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chemeClr val="tx1"/>
                          </a:solidFill>
                          <a:effectLst/>
                          <a:latin typeface="+mn-lt"/>
                        </a:rPr>
                        <a:t>Primary side of the DC-DC converter</a:t>
                      </a:r>
                      <a:endParaRPr lang="en-US" sz="700" b="0" i="0" u="none" strike="noStrike">
                        <a:solidFill>
                          <a:srgbClr val="000000"/>
                        </a:solidFill>
                        <a:effectLst/>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1"/>
                        </a:rPr>
                        <a:t>X2-Class</a:t>
                      </a:r>
                      <a:r>
                        <a:rPr lang="en-US" sz="700" dirty="0"/>
                        <a:t>, </a:t>
                      </a:r>
                      <a:r>
                        <a:rPr lang="en-US" sz="700" dirty="0">
                          <a:hlinkClick r:id="rId12"/>
                        </a:rPr>
                        <a:t>X3-Class</a:t>
                      </a:r>
                      <a:r>
                        <a:rPr lang="en-US" sz="7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7"/>
                        </a:rPr>
                        <a:t>FMD 47-06KC5</a:t>
                      </a:r>
                      <a:endParaRPr lang="en-US" sz="700" dirty="0"/>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FontTx/>
                        <a:buNone/>
                      </a:pPr>
                      <a:r>
                        <a:rPr lang="en-US" sz="700" b="0" i="0" u="none" strike="noStrike">
                          <a:solidFill>
                            <a:schemeClr val="tx1"/>
                          </a:solidFill>
                          <a:effectLst/>
                          <a:latin typeface="+mn-lt"/>
                        </a:rPr>
                        <a:t>Optimized for high-frequency applications</a:t>
                      </a:r>
                      <a:endParaRPr lang="en-US" sz="700">
                        <a:solidFill>
                          <a:schemeClr val="tx1"/>
                        </a:solidFill>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Ultra-low 2.3 A / 1.9 A on-resistance R</a:t>
                      </a:r>
                      <a:r>
                        <a:rPr lang="en-US" sz="700" b="0" i="0" u="none" strike="noStrike" baseline="-25000" dirty="0">
                          <a:solidFill>
                            <a:schemeClr val="tx1"/>
                          </a:solidFill>
                          <a:effectLst/>
                          <a:latin typeface="+mn-lt"/>
                        </a:rPr>
                        <a:t>DS(ON)</a:t>
                      </a:r>
                      <a:r>
                        <a:rPr lang="en-US" sz="700" b="0" i="0" u="none" strike="noStrike" dirty="0">
                          <a:solidFill>
                            <a:schemeClr val="tx1"/>
                          </a:solidFill>
                          <a:effectLst/>
                          <a:latin typeface="+mn-lt"/>
                        </a:rPr>
                        <a:t> and gate charge Qg; dv/dt ruggedness</a:t>
                      </a:r>
                    </a:p>
                  </a:txBody>
                  <a:tcPr marL="180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77433643"/>
                  </a:ext>
                </a:extLst>
              </a:tr>
              <a:tr h="290144">
                <a:tc vMerge="1">
                  <a:txBody>
                    <a:bodyPr/>
                    <a:lstStyle/>
                    <a:p>
                      <a:endParaRPr lang="en-US"/>
                    </a:p>
                  </a:txBody>
                  <a:tcPr/>
                </a:tc>
                <a:tc>
                  <a:txBody>
                    <a:bodyPr/>
                    <a:lstStyle/>
                    <a:p>
                      <a:pPr algn="ctr"/>
                      <a:r>
                        <a:rPr lang="en-US" sz="700">
                          <a:solidFill>
                            <a:schemeClr val="tx1"/>
                          </a:solidFill>
                        </a:rPr>
                        <a:t>Gate Driver</a:t>
                      </a:r>
                    </a:p>
                  </a:txBody>
                  <a:tcPr marL="0" marR="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effectLst/>
                          <a:latin typeface="+mn-lt"/>
                        </a:rPr>
                        <a:t>Efficient switching of MOSFETs and IGBTs</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hlinkClick r:id="rId13"/>
                        </a:rPr>
                        <a:t>IX4340</a:t>
                      </a:r>
                      <a:r>
                        <a:rPr lang="en-US" sz="700" dirty="0"/>
                        <a:t>, </a:t>
                      </a:r>
                      <a:r>
                        <a:rPr lang="en-US" sz="700" dirty="0">
                          <a:hlinkClick r:id="rId14"/>
                        </a:rPr>
                        <a:t>IXD60x</a:t>
                      </a:r>
                      <a:endParaRPr lang="en-US" sz="700" dirty="0"/>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chemeClr val="tx1"/>
                          </a:solidFill>
                          <a:effectLst/>
                          <a:latin typeface="+mn-lt"/>
                        </a:rPr>
                        <a:t>Ultra-fast turn-on and turn-off of MOSFET;</a:t>
                      </a:r>
                      <a:br>
                        <a:rPr lang="en-US" sz="700" b="0" i="0" u="none" strike="noStrike">
                          <a:solidFill>
                            <a:schemeClr val="tx1"/>
                          </a:solidFill>
                          <a:effectLst/>
                          <a:latin typeface="+mn-lt"/>
                        </a:rPr>
                      </a:br>
                      <a:r>
                        <a:rPr lang="en-US" sz="700" b="0" i="0" u="none" strike="noStrike">
                          <a:solidFill>
                            <a:schemeClr val="tx1"/>
                          </a:solidFill>
                          <a:effectLst/>
                          <a:latin typeface="+mn-lt"/>
                        </a:rPr>
                        <a:t>extremely robust device</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1.5 A to 30 A peak source/sink drive current;</a:t>
                      </a:r>
                      <a:br>
                        <a:rPr lang="en-US" sz="700" b="0" i="0" u="none" strike="noStrike" dirty="0">
                          <a:solidFill>
                            <a:schemeClr val="tx1"/>
                          </a:solidFill>
                          <a:effectLst/>
                          <a:latin typeface="+mn-lt"/>
                        </a:rPr>
                      </a:br>
                      <a:r>
                        <a:rPr lang="en-US" sz="700" b="0" i="0" u="none" strike="noStrike" dirty="0">
                          <a:solidFill>
                            <a:schemeClr val="tx1"/>
                          </a:solidFill>
                          <a:effectLst/>
                          <a:latin typeface="+mn-lt"/>
                        </a:rPr>
                        <a:t>wide operating voltage range; -40 °C to +125 °C;</a:t>
                      </a:r>
                      <a:br>
                        <a:rPr lang="en-US" sz="700" b="0" i="0" u="none" strike="noStrike" dirty="0">
                          <a:solidFill>
                            <a:schemeClr val="tx1"/>
                          </a:solidFill>
                          <a:effectLst/>
                          <a:latin typeface="+mn-lt"/>
                        </a:rPr>
                      </a:br>
                      <a:r>
                        <a:rPr lang="en-US" sz="700" b="0" i="0" u="none" strike="noStrike" dirty="0">
                          <a:solidFill>
                            <a:schemeClr val="tx1"/>
                          </a:solidFill>
                          <a:effectLst/>
                          <a:latin typeface="+mn-lt"/>
                        </a:rPr>
                        <a:t>low propagation delay times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01360494"/>
                  </a:ext>
                </a:extLst>
              </a:tr>
              <a:tr h="226131">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700" b="0" i="0" u="none" strike="noStrike">
                          <a:solidFill>
                            <a:schemeClr val="tx1"/>
                          </a:solidFill>
                          <a:effectLst/>
                          <a:latin typeface="+mn-lt"/>
                        </a:rPr>
                        <a:t>Diode</a:t>
                      </a:r>
                    </a:p>
                  </a:txBody>
                  <a:tcPr marR="7460" marT="7460" marB="9144"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Secondary side output rectification of</a:t>
                      </a:r>
                      <a:br>
                        <a:rPr lang="en-US" sz="700" b="0" i="0" u="none" strike="noStrike" dirty="0">
                          <a:solidFill>
                            <a:schemeClr val="tx1"/>
                          </a:solidFill>
                          <a:effectLst/>
                          <a:latin typeface="+mn-lt"/>
                        </a:rPr>
                      </a:br>
                      <a:r>
                        <a:rPr lang="en-US" sz="700" b="0" i="0" u="none" strike="noStrike" dirty="0">
                          <a:solidFill>
                            <a:schemeClr val="tx1"/>
                          </a:solidFill>
                          <a:effectLst/>
                          <a:latin typeface="+mn-lt"/>
                        </a:rPr>
                        <a:t>DC-DC converter </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700" dirty="0">
                          <a:hlinkClick r:id="rId18"/>
                        </a:rPr>
                        <a:t>DSEK 60</a:t>
                      </a:r>
                      <a:r>
                        <a:rPr lang="en-US" sz="700" dirty="0"/>
                        <a:t>,</a:t>
                      </a:r>
                    </a:p>
                    <a:p>
                      <a:pPr marL="0" marR="0" lvl="0" indent="0" algn="ctr" defTabSz="914400" rtl="0" eaLnBrk="0" fontAlgn="auto" latinLnBrk="0" hangingPunct="0">
                        <a:lnSpc>
                          <a:spcPct val="90000"/>
                        </a:lnSpc>
                        <a:spcBef>
                          <a:spcPts val="0"/>
                        </a:spcBef>
                        <a:spcAft>
                          <a:spcPts val="0"/>
                        </a:spcAft>
                        <a:buClrTx/>
                        <a:buSzTx/>
                        <a:buFontTx/>
                        <a:buNone/>
                        <a:tabLst/>
                        <a:defRPr/>
                      </a:pPr>
                      <a:r>
                        <a:rPr lang="en-US" sz="700" dirty="0">
                          <a:hlinkClick r:id="rId19"/>
                        </a:rPr>
                        <a:t>DSEP</a:t>
                      </a:r>
                      <a:r>
                        <a:rPr lang="en-US" sz="700" dirty="0"/>
                        <a:t>, </a:t>
                      </a:r>
                      <a:r>
                        <a:rPr lang="en-US" sz="700" dirty="0">
                          <a:hlinkClick r:id="rId20"/>
                        </a:rPr>
                        <a:t>DPG</a:t>
                      </a:r>
                      <a:endParaRPr lang="en-US" sz="70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mn-lt"/>
                        </a:rPr>
                        <a:t>Reduces switching losses; increases efficiency</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700" b="0" i="0" u="none" strike="noStrike" dirty="0">
                          <a:solidFill>
                            <a:schemeClr val="tx1"/>
                          </a:solidFill>
                          <a:effectLst/>
                          <a:latin typeface="+mn-lt"/>
                        </a:rPr>
                        <a:t>High surge capability; neg­ligible I</a:t>
                      </a:r>
                      <a:r>
                        <a:rPr lang="en-US" sz="700" b="0" i="0" u="none" strike="noStrike" baseline="-25000" dirty="0">
                          <a:solidFill>
                            <a:schemeClr val="tx1"/>
                          </a:solidFill>
                          <a:effectLst/>
                          <a:latin typeface="+mn-lt"/>
                        </a:rPr>
                        <a:t>RR</a:t>
                      </a:r>
                      <a:r>
                        <a:rPr lang="en-US" sz="700" b="0" i="0" u="none" strike="noStrike" dirty="0">
                          <a:solidFill>
                            <a:schemeClr val="tx1"/>
                          </a:solidFill>
                          <a:effectLst/>
                          <a:latin typeface="+mn-lt"/>
                        </a:rPr>
                        <a:t>; </a:t>
                      </a:r>
                      <a:r>
                        <a:rPr lang="en-US" sz="700" b="0" i="0" u="none" strike="noStrike" dirty="0" err="1">
                          <a:solidFill>
                            <a:schemeClr val="tx1"/>
                          </a:solidFill>
                          <a:effectLst/>
                          <a:latin typeface="+mn-lt"/>
                        </a:rPr>
                        <a:t>Tj</a:t>
                      </a:r>
                      <a:r>
                        <a:rPr lang="en-US" sz="700" b="0" i="0" u="none" strike="noStrike" dirty="0">
                          <a:solidFill>
                            <a:schemeClr val="tx1"/>
                          </a:solidFill>
                          <a:effectLst/>
                          <a:latin typeface="+mn-lt"/>
                        </a:rPr>
                        <a:t> 175 °C</a:t>
                      </a:r>
                    </a:p>
                  </a:txBody>
                  <a:tcPr marL="18000" marR="108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74445642"/>
                  </a:ext>
                </a:extLst>
              </a:tr>
              <a:tr h="251712">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700">
                          <a:solidFill>
                            <a:schemeClr val="tx1"/>
                          </a:solidFill>
                        </a:rPr>
                        <a:t>Fuse</a:t>
                      </a:r>
                    </a:p>
                  </a:txBody>
                  <a:tcPr marL="0" marR="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Short circuit protection and o</a:t>
                      </a:r>
                      <a:r>
                        <a:rPr lang="en-US" sz="700" dirty="0">
                          <a:solidFill>
                            <a:schemeClr val="tx1"/>
                          </a:solidFill>
                          <a:latin typeface="+mn-lt"/>
                        </a:rPr>
                        <a:t>verload</a:t>
                      </a:r>
                      <a:br>
                        <a:rPr lang="en-US" sz="700" dirty="0">
                          <a:solidFill>
                            <a:schemeClr val="tx1"/>
                          </a:solidFill>
                          <a:latin typeface="+mn-lt"/>
                        </a:rPr>
                      </a:br>
                      <a:r>
                        <a:rPr lang="en-US" sz="700" dirty="0">
                          <a:solidFill>
                            <a:schemeClr val="tx1"/>
                          </a:solidFill>
                          <a:latin typeface="+mn-lt"/>
                        </a:rPr>
                        <a:t>circuit protection</a:t>
                      </a:r>
                      <a:endParaRPr lang="en-US" sz="700" b="0" i="0" u="none" strike="noStrike" dirty="0">
                        <a:solidFill>
                          <a:srgbClr val="000000"/>
                        </a:solidFill>
                        <a:effectLst/>
                        <a:latin typeface="+mn-lt"/>
                      </a:endParaRP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hlinkClick r:id="rId21"/>
                        </a:rPr>
                        <a:t>688</a:t>
                      </a:r>
                      <a:r>
                        <a:rPr lang="en-IN" sz="700" u="none" strike="noStrike" kern="1200" dirty="0">
                          <a:solidFill>
                            <a:schemeClr val="tx1"/>
                          </a:solidFill>
                          <a:effectLst/>
                          <a:latin typeface="+mn-lt"/>
                          <a:ea typeface="+mn-ea"/>
                          <a:cs typeface="+mn-cs"/>
                        </a:rPr>
                        <a:t>, </a:t>
                      </a:r>
                      <a:r>
                        <a:rPr lang="it-IT" sz="700" dirty="0">
                          <a:solidFill>
                            <a:schemeClr val="tx1"/>
                          </a:solidFill>
                          <a:hlinkClick r:id="rId22"/>
                        </a:rPr>
                        <a:t>midi-70</a:t>
                      </a:r>
                      <a:r>
                        <a:rPr lang="it-IT" sz="7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700" dirty="0">
                          <a:solidFill>
                            <a:schemeClr val="tx1"/>
                          </a:solidFill>
                          <a:hlinkClick r:id="rId23"/>
                        </a:rPr>
                        <a:t>CNN</a:t>
                      </a:r>
                      <a:r>
                        <a:rPr lang="it-IT" sz="700" dirty="0">
                          <a:solidFill>
                            <a:schemeClr val="tx1"/>
                          </a:solidFill>
                        </a:rPr>
                        <a:t>, </a:t>
                      </a:r>
                      <a:r>
                        <a:rPr lang="it-IT" sz="700" dirty="0">
                          <a:solidFill>
                            <a:schemeClr val="tx1"/>
                          </a:solidFill>
                          <a:hlinkClick r:id="rId24"/>
                        </a:rPr>
                        <a:t>CNNE</a:t>
                      </a:r>
                      <a:r>
                        <a:rPr lang="en-US" sz="700" dirty="0">
                          <a:solidFill>
                            <a:schemeClr val="tx1"/>
                          </a:solidFill>
                        </a:rPr>
                        <a:t>, </a:t>
                      </a:r>
                      <a:r>
                        <a:rPr lang="en-US" sz="700" dirty="0">
                          <a:solidFill>
                            <a:schemeClr val="tx1"/>
                          </a:solidFill>
                          <a:hlinkClick r:id="rId25"/>
                        </a:rPr>
                        <a:t>BF1 58</a:t>
                      </a:r>
                      <a:endParaRPr lang="en-US" sz="70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l" fontAlgn="ctr"/>
                      <a:r>
                        <a:rPr lang="en-US" sz="700" b="0" i="0" u="none" strike="noStrike">
                          <a:solidFill>
                            <a:schemeClr val="tx1"/>
                          </a:solidFill>
                          <a:effectLst/>
                          <a:latin typeface="+mn-lt"/>
                        </a:rPr>
                        <a:t>Provides safety protection in high-voltage environments; quicker reaction time</a:t>
                      </a:r>
                    </a:p>
                  </a:txBody>
                  <a:tcPr marL="14400" marR="144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l" fontAlgn="ctr"/>
                      <a:r>
                        <a:rPr lang="en-US" sz="700" b="0" i="0" u="none" strike="noStrike" dirty="0">
                          <a:solidFill>
                            <a:schemeClr val="tx1"/>
                          </a:solidFill>
                          <a:effectLst/>
                          <a:latin typeface="+mn-lt"/>
                        </a:rPr>
                        <a:t>Bolt down form factor; fast-acting; high breaking capacity; qualified to ISO 8820 standard</a:t>
                      </a:r>
                    </a:p>
                  </a:txBody>
                  <a:tcPr marL="14400" marR="14400" marT="10800" marB="1080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4038820"/>
                  </a:ext>
                </a:extLst>
              </a:tr>
              <a:tr h="323303">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VIII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700">
                          <a:solidFill>
                            <a:schemeClr val="tx1"/>
                          </a:solidFill>
                        </a:rPr>
                        <a:t>MCU</a:t>
                      </a:r>
                    </a:p>
                  </a:txBody>
                  <a:tcPr marL="0" marR="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effectLst/>
                          <a:latin typeface="+mn-lt"/>
                          <a:cs typeface="Arial"/>
                        </a:rPr>
                        <a:t>Controlling specific function on control board</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hlinkClick r:id="rId26"/>
                        </a:rPr>
                        <a:t>Z8F3224</a:t>
                      </a:r>
                      <a:endParaRPr lang="en-US" sz="70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mn-lt"/>
                        </a:rPr>
                        <a:t>Simplifies design; low power consumption;</a:t>
                      </a:r>
                      <a:br>
                        <a:rPr lang="en-US" sz="700" b="0" i="0" u="none" strike="noStrike" dirty="0">
                          <a:solidFill>
                            <a:srgbClr val="000000"/>
                          </a:solidFill>
                          <a:effectLst/>
                          <a:latin typeface="+mn-lt"/>
                        </a:rPr>
                      </a:br>
                      <a:r>
                        <a:rPr lang="en-US" sz="700" b="0" i="0" u="none" strike="noStrike" dirty="0">
                          <a:solidFill>
                            <a:srgbClr val="000000"/>
                          </a:solidFill>
                          <a:effectLst/>
                          <a:latin typeface="+mn-lt"/>
                        </a:rPr>
                        <a:t>board space saving compared to 32-bit MCU</a:t>
                      </a:r>
                      <a:endParaRPr lang="en-US" sz="700" b="0" i="0" u="none" strike="noStrike" dirty="0">
                        <a:solidFill>
                          <a:srgbClr val="000000"/>
                        </a:solidFill>
                        <a:effectLst/>
                        <a:highlight>
                          <a:srgbClr val="FFFF00"/>
                        </a:highlight>
                        <a:latin typeface="+mn-lt"/>
                      </a:endParaRPr>
                    </a:p>
                  </a:txBody>
                  <a:tcPr marL="27432" marR="18288" marT="18288" marB="18288"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700" b="0" i="0" u="none" strike="noStrike" dirty="0">
                          <a:solidFill>
                            <a:srgbClr val="000000"/>
                          </a:solidFill>
                          <a:effectLst/>
                          <a:latin typeface="+mn-lt"/>
                          <a:cs typeface="Arial" panose="020B0604020202020204" pitchFamily="34" charset="0"/>
                        </a:rPr>
                        <a:t>8-bit MCU with a fast core, an efficient</a:t>
                      </a:r>
                      <a:br>
                        <a:rPr lang="en-US" sz="700" b="0" i="0" u="none" strike="noStrike" dirty="0">
                          <a:solidFill>
                            <a:srgbClr val="000000"/>
                          </a:solidFill>
                          <a:effectLst/>
                          <a:latin typeface="+mn-lt"/>
                          <a:cs typeface="Arial" panose="020B0604020202020204" pitchFamily="34" charset="0"/>
                        </a:rPr>
                      </a:br>
                      <a:r>
                        <a:rPr lang="en-US" sz="700" b="0" i="0" u="none" strike="noStrike" dirty="0">
                          <a:solidFill>
                            <a:srgbClr val="000000"/>
                          </a:solidFill>
                          <a:effectLst/>
                          <a:latin typeface="+mn-lt"/>
                          <a:cs typeface="Arial" panose="020B0604020202020204" pitchFamily="34" charset="0"/>
                        </a:rPr>
                        <a:t>register-oriented architecture and a wide range of integrated peripherals supporting up to 5 V</a:t>
                      </a:r>
                    </a:p>
                  </a:txBody>
                  <a:tcPr marL="27432" marR="18288" marT="18288" marB="18288"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008261866"/>
                  </a:ext>
                </a:extLst>
              </a:tr>
            </a:tbl>
          </a:graphicData>
        </a:graphic>
      </p:graphicFrame>
      <p:sp>
        <p:nvSpPr>
          <p:cNvPr id="8" name="TextBox 7">
            <a:extLst>
              <a:ext uri="{FF2B5EF4-FFF2-40B4-BE49-F238E27FC236}">
                <a16:creationId xmlns:a16="http://schemas.microsoft.com/office/drawing/2014/main" id="{2DDA930A-1C46-4582-B094-2DB957DEA4F8}"/>
              </a:ext>
            </a:extLst>
          </p:cNvPr>
          <p:cNvSpPr txBox="1"/>
          <p:nvPr/>
        </p:nvSpPr>
        <p:spPr>
          <a:xfrm>
            <a:off x="-117" y="0"/>
            <a:ext cx="228600" cy="215444"/>
          </a:xfrm>
          <a:prstGeom prst="rect">
            <a:avLst/>
          </a:prstGeom>
          <a:solidFill>
            <a:srgbClr val="007E3A"/>
          </a:solidFill>
        </p:spPr>
        <p:txBody>
          <a:bodyPr wrap="square" rtlCol="0">
            <a:spAutoFit/>
          </a:bodyPr>
          <a:lstStyle/>
          <a:p>
            <a:pPr algn="ctr"/>
            <a:r>
              <a:rPr lang="en-US" sz="800" b="1">
                <a:solidFill>
                  <a:schemeClr val="bg1"/>
                </a:solidFill>
              </a:rPr>
              <a:t>F</a:t>
            </a:r>
          </a:p>
        </p:txBody>
      </p:sp>
    </p:spTree>
    <p:extLst>
      <p:ext uri="{BB962C8B-B14F-4D97-AF65-F5344CB8AC3E}">
        <p14:creationId xmlns:p14="http://schemas.microsoft.com/office/powerpoint/2010/main" val="37130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BA210D7-C78C-4F2B-81D9-B3DD88F9AE5A}"/>
              </a:ext>
            </a:extLst>
          </p:cNvPr>
          <p:cNvSpPr/>
          <p:nvPr/>
        </p:nvSpPr>
        <p:spPr>
          <a:xfrm>
            <a:off x="185738" y="912674"/>
            <a:ext cx="5537976" cy="2857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7" name="Rectangle 416">
            <a:extLst>
              <a:ext uri="{FF2B5EF4-FFF2-40B4-BE49-F238E27FC236}">
                <a16:creationId xmlns:a16="http://schemas.microsoft.com/office/drawing/2014/main" id="{0B3F7A5B-D117-47B7-AB32-863F381C862F}"/>
              </a:ext>
            </a:extLst>
          </p:cNvPr>
          <p:cNvSpPr/>
          <p:nvPr/>
        </p:nvSpPr>
        <p:spPr>
          <a:xfrm>
            <a:off x="4491447" y="1410416"/>
            <a:ext cx="213356" cy="1691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2" name="Rectangle 411">
            <a:extLst>
              <a:ext uri="{FF2B5EF4-FFF2-40B4-BE49-F238E27FC236}">
                <a16:creationId xmlns:a16="http://schemas.microsoft.com/office/drawing/2014/main" id="{042E9E8F-55A8-42B8-959F-1F1E87BA00FD}"/>
              </a:ext>
            </a:extLst>
          </p:cNvPr>
          <p:cNvSpPr/>
          <p:nvPr/>
        </p:nvSpPr>
        <p:spPr>
          <a:xfrm>
            <a:off x="2732496" y="1583532"/>
            <a:ext cx="1129550" cy="12169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375E29A7-E81F-48D0-8B92-F00EC8172088}"/>
              </a:ext>
            </a:extLst>
          </p:cNvPr>
          <p:cNvSpPr/>
          <p:nvPr/>
        </p:nvSpPr>
        <p:spPr>
          <a:xfrm>
            <a:off x="1665124" y="1113921"/>
            <a:ext cx="384885" cy="227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80AFD269-C050-482F-A3C7-945A851BAB39}"/>
              </a:ext>
            </a:extLst>
          </p:cNvPr>
          <p:cNvSpPr/>
          <p:nvPr/>
        </p:nvSpPr>
        <p:spPr>
          <a:xfrm>
            <a:off x="2230846" y="1113921"/>
            <a:ext cx="366479" cy="227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0" name="Rectangle 389">
            <a:extLst>
              <a:ext uri="{FF2B5EF4-FFF2-40B4-BE49-F238E27FC236}">
                <a16:creationId xmlns:a16="http://schemas.microsoft.com/office/drawing/2014/main" id="{815905D5-1085-4A93-A3B2-F805BC0B7A08}"/>
              </a:ext>
            </a:extLst>
          </p:cNvPr>
          <p:cNvSpPr/>
          <p:nvPr/>
        </p:nvSpPr>
        <p:spPr>
          <a:xfrm>
            <a:off x="5177870" y="2774492"/>
            <a:ext cx="520283" cy="10356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0" name="Rectangle 269">
            <a:extLst>
              <a:ext uri="{FF2B5EF4-FFF2-40B4-BE49-F238E27FC236}">
                <a16:creationId xmlns:a16="http://schemas.microsoft.com/office/drawing/2014/main" id="{FDCCE734-E837-49EB-8DAB-9C08DDD26C29}"/>
              </a:ext>
            </a:extLst>
          </p:cNvPr>
          <p:cNvSpPr/>
          <p:nvPr/>
        </p:nvSpPr>
        <p:spPr>
          <a:xfrm>
            <a:off x="1968414" y="3432804"/>
            <a:ext cx="194849" cy="217075"/>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4" name="Straight Connector 43">
            <a:extLst>
              <a:ext uri="{FF2B5EF4-FFF2-40B4-BE49-F238E27FC236}">
                <a16:creationId xmlns:a16="http://schemas.microsoft.com/office/drawing/2014/main" id="{6CC2BE52-9BD6-41FA-98A5-2F8B76A0264C}"/>
              </a:ext>
            </a:extLst>
          </p:cNvPr>
          <p:cNvCxnSpPr>
            <a:cxnSpLocks/>
            <a:stCxn id="273" idx="0"/>
          </p:cNvCxnSpPr>
          <p:nvPr/>
        </p:nvCxnSpPr>
        <p:spPr>
          <a:xfrm>
            <a:off x="416797" y="2077716"/>
            <a:ext cx="1289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E7233E8-97E8-47DC-9C6B-432BD5F67E66}"/>
              </a:ext>
            </a:extLst>
          </p:cNvPr>
          <p:cNvCxnSpPr>
            <a:cxnSpLocks/>
          </p:cNvCxnSpPr>
          <p:nvPr/>
        </p:nvCxnSpPr>
        <p:spPr>
          <a:xfrm>
            <a:off x="81724" y="2459323"/>
            <a:ext cx="497209"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D92E127-254B-40E7-A041-23CBCFCF0ACD}"/>
              </a:ext>
            </a:extLst>
          </p:cNvPr>
          <p:cNvSpPr/>
          <p:nvPr/>
        </p:nvSpPr>
        <p:spPr>
          <a:xfrm>
            <a:off x="468697" y="1835313"/>
            <a:ext cx="366928" cy="89597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EMI</a:t>
            </a:r>
          </a:p>
          <a:p>
            <a:pPr algn="ctr"/>
            <a:r>
              <a:rPr lang="en-US" sz="800">
                <a:solidFill>
                  <a:schemeClr val="tx1"/>
                </a:solidFill>
              </a:rPr>
              <a:t>Filter</a:t>
            </a:r>
          </a:p>
        </p:txBody>
      </p:sp>
      <p:sp>
        <p:nvSpPr>
          <p:cNvPr id="49" name="TextBox 48">
            <a:extLst>
              <a:ext uri="{FF2B5EF4-FFF2-40B4-BE49-F238E27FC236}">
                <a16:creationId xmlns:a16="http://schemas.microsoft.com/office/drawing/2014/main" id="{F160009A-DD7E-4B06-8EC3-ABDCCD3A12BB}"/>
              </a:ext>
            </a:extLst>
          </p:cNvPr>
          <p:cNvSpPr txBox="1"/>
          <p:nvPr/>
        </p:nvSpPr>
        <p:spPr>
          <a:xfrm>
            <a:off x="24773" y="2088427"/>
            <a:ext cx="471154" cy="338554"/>
          </a:xfrm>
          <a:prstGeom prst="rect">
            <a:avLst/>
          </a:prstGeom>
          <a:noFill/>
        </p:spPr>
        <p:txBody>
          <a:bodyPr wrap="square" rtlCol="0">
            <a:spAutoFit/>
          </a:bodyPr>
          <a:lstStyle/>
          <a:p>
            <a:pPr algn="r"/>
            <a:r>
              <a:rPr lang="en-US" sz="800"/>
              <a:t>Single phase</a:t>
            </a:r>
            <a:endParaRPr lang="en-IN" sz="800"/>
          </a:p>
        </p:txBody>
      </p:sp>
      <p:cxnSp>
        <p:nvCxnSpPr>
          <p:cNvPr id="247" name="Straight Connector 246">
            <a:extLst>
              <a:ext uri="{FF2B5EF4-FFF2-40B4-BE49-F238E27FC236}">
                <a16:creationId xmlns:a16="http://schemas.microsoft.com/office/drawing/2014/main" id="{3105FC43-D6A8-4C67-97E3-E23FAF79E95B}"/>
              </a:ext>
            </a:extLst>
          </p:cNvPr>
          <p:cNvCxnSpPr>
            <a:cxnSpLocks/>
            <a:stCxn id="252" idx="2"/>
          </p:cNvCxnSpPr>
          <p:nvPr/>
        </p:nvCxnSpPr>
        <p:spPr>
          <a:xfrm flipV="1">
            <a:off x="1343709" y="2457399"/>
            <a:ext cx="59994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954E009B-FCFF-4EF6-8EDE-33025113B0AE}"/>
              </a:ext>
            </a:extLst>
          </p:cNvPr>
          <p:cNvGrpSpPr/>
          <p:nvPr/>
        </p:nvGrpSpPr>
        <p:grpSpPr>
          <a:xfrm rot="10800000">
            <a:off x="1166330" y="2397405"/>
            <a:ext cx="177379" cy="129009"/>
            <a:chOff x="-3361230" y="375816"/>
            <a:chExt cx="177379" cy="129009"/>
          </a:xfrm>
        </p:grpSpPr>
        <p:grpSp>
          <p:nvGrpSpPr>
            <p:cNvPr id="250" name="Group 249">
              <a:extLst>
                <a:ext uri="{FF2B5EF4-FFF2-40B4-BE49-F238E27FC236}">
                  <a16:creationId xmlns:a16="http://schemas.microsoft.com/office/drawing/2014/main" id="{CC97573C-453E-491E-B83E-DD5BA264202B}"/>
                </a:ext>
              </a:extLst>
            </p:cNvPr>
            <p:cNvGrpSpPr/>
            <p:nvPr/>
          </p:nvGrpSpPr>
          <p:grpSpPr>
            <a:xfrm rot="5400000">
              <a:off x="-3340285" y="354871"/>
              <a:ext cx="129009" cy="170899"/>
              <a:chOff x="265397" y="3158205"/>
              <a:chExt cx="172869" cy="238951"/>
            </a:xfrm>
          </p:grpSpPr>
          <p:sp>
            <p:nvSpPr>
              <p:cNvPr id="252" name="Rectangle 251">
                <a:extLst>
                  <a:ext uri="{FF2B5EF4-FFF2-40B4-BE49-F238E27FC236}">
                    <a16:creationId xmlns:a16="http://schemas.microsoft.com/office/drawing/2014/main" id="{99B9E606-703C-4490-93FC-F492B3C256AC}"/>
                  </a:ext>
                </a:extLst>
              </p:cNvPr>
              <p:cNvSpPr/>
              <p:nvPr/>
            </p:nvSpPr>
            <p:spPr>
              <a:xfrm>
                <a:off x="302824" y="3158205"/>
                <a:ext cx="98948" cy="23895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3" name="Straight Connector 252">
                <a:extLst>
                  <a:ext uri="{FF2B5EF4-FFF2-40B4-BE49-F238E27FC236}">
                    <a16:creationId xmlns:a16="http://schemas.microsoft.com/office/drawing/2014/main" id="{24476FE0-78AC-4C29-95C6-D92BA5A74CF6}"/>
                  </a:ext>
                </a:extLst>
              </p:cNvPr>
              <p:cNvCxnSpPr>
                <a:cxnSpLocks/>
              </p:cNvCxnSpPr>
              <p:nvPr/>
            </p:nvCxnSpPr>
            <p:spPr>
              <a:xfrm rot="16200000" flipH="1">
                <a:off x="276573" y="3200710"/>
                <a:ext cx="150518" cy="17286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51" name="Straight Connector 250">
              <a:extLst>
                <a:ext uri="{FF2B5EF4-FFF2-40B4-BE49-F238E27FC236}">
                  <a16:creationId xmlns:a16="http://schemas.microsoft.com/office/drawing/2014/main" id="{6FA7FA88-5E2F-4C07-A72D-A1D8741E2549}"/>
                </a:ext>
              </a:extLst>
            </p:cNvPr>
            <p:cNvCxnSpPr>
              <a:cxnSpLocks/>
            </p:cNvCxnSpPr>
            <p:nvPr/>
          </p:nvCxnSpPr>
          <p:spPr>
            <a:xfrm flipH="1">
              <a:off x="-3231104" y="378197"/>
              <a:ext cx="4725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49" name="Straight Connector 248">
            <a:extLst>
              <a:ext uri="{FF2B5EF4-FFF2-40B4-BE49-F238E27FC236}">
                <a16:creationId xmlns:a16="http://schemas.microsoft.com/office/drawing/2014/main" id="{EB741FE1-3070-470F-8739-4392919D1BF6}"/>
              </a:ext>
            </a:extLst>
          </p:cNvPr>
          <p:cNvCxnSpPr>
            <a:cxnSpLocks/>
          </p:cNvCxnSpPr>
          <p:nvPr/>
        </p:nvCxnSpPr>
        <p:spPr>
          <a:xfrm flipH="1">
            <a:off x="838234" y="2456799"/>
            <a:ext cx="331966"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D8C72AF7-EEBE-4DC6-B59A-AD0FB046142F}"/>
              </a:ext>
            </a:extLst>
          </p:cNvPr>
          <p:cNvGrpSpPr/>
          <p:nvPr/>
        </p:nvGrpSpPr>
        <p:grpSpPr>
          <a:xfrm rot="16200000">
            <a:off x="1417533" y="2202751"/>
            <a:ext cx="384137" cy="129009"/>
            <a:chOff x="820671" y="1111182"/>
            <a:chExt cx="384137" cy="129009"/>
          </a:xfrm>
        </p:grpSpPr>
        <p:cxnSp>
          <p:nvCxnSpPr>
            <p:cNvPr id="240" name="Straight Connector 239">
              <a:extLst>
                <a:ext uri="{FF2B5EF4-FFF2-40B4-BE49-F238E27FC236}">
                  <a16:creationId xmlns:a16="http://schemas.microsoft.com/office/drawing/2014/main" id="{BC2A5742-56FF-48D3-9375-93C6CAD7CAC5}"/>
                </a:ext>
              </a:extLst>
            </p:cNvPr>
            <p:cNvCxnSpPr>
              <a:cxnSpLocks/>
            </p:cNvCxnSpPr>
            <p:nvPr/>
          </p:nvCxnSpPr>
          <p:spPr>
            <a:xfrm rot="5400000">
              <a:off x="869865" y="1124113"/>
              <a:ext cx="0" cy="9838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41" name="Group 240">
              <a:extLst>
                <a:ext uri="{FF2B5EF4-FFF2-40B4-BE49-F238E27FC236}">
                  <a16:creationId xmlns:a16="http://schemas.microsoft.com/office/drawing/2014/main" id="{18870034-1453-4D66-8BDB-24DF9EF58174}"/>
                </a:ext>
              </a:extLst>
            </p:cNvPr>
            <p:cNvGrpSpPr/>
            <p:nvPr/>
          </p:nvGrpSpPr>
          <p:grpSpPr>
            <a:xfrm>
              <a:off x="919058" y="1111182"/>
              <a:ext cx="177379" cy="129009"/>
              <a:chOff x="-3361230" y="375816"/>
              <a:chExt cx="177379" cy="129009"/>
            </a:xfrm>
          </p:grpSpPr>
          <p:grpSp>
            <p:nvGrpSpPr>
              <p:cNvPr id="243" name="Group 242">
                <a:extLst>
                  <a:ext uri="{FF2B5EF4-FFF2-40B4-BE49-F238E27FC236}">
                    <a16:creationId xmlns:a16="http://schemas.microsoft.com/office/drawing/2014/main" id="{5013B2C9-96FE-4119-A8FE-4F2D05323371}"/>
                  </a:ext>
                </a:extLst>
              </p:cNvPr>
              <p:cNvGrpSpPr/>
              <p:nvPr/>
            </p:nvGrpSpPr>
            <p:grpSpPr>
              <a:xfrm rot="5400000">
                <a:off x="-3340285" y="354871"/>
                <a:ext cx="129009" cy="170899"/>
                <a:chOff x="265397" y="3158205"/>
                <a:chExt cx="172869" cy="238951"/>
              </a:xfrm>
            </p:grpSpPr>
            <p:sp>
              <p:nvSpPr>
                <p:cNvPr id="245" name="Rectangle 244">
                  <a:extLst>
                    <a:ext uri="{FF2B5EF4-FFF2-40B4-BE49-F238E27FC236}">
                      <a16:creationId xmlns:a16="http://schemas.microsoft.com/office/drawing/2014/main" id="{BF5EF7EF-D359-46F8-9F33-CD7B744B4717}"/>
                    </a:ext>
                  </a:extLst>
                </p:cNvPr>
                <p:cNvSpPr/>
                <p:nvPr/>
              </p:nvSpPr>
              <p:spPr>
                <a:xfrm>
                  <a:off x="302824" y="3158205"/>
                  <a:ext cx="98948" cy="238951"/>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46" name="Straight Connector 245">
                  <a:extLst>
                    <a:ext uri="{FF2B5EF4-FFF2-40B4-BE49-F238E27FC236}">
                      <a16:creationId xmlns:a16="http://schemas.microsoft.com/office/drawing/2014/main" id="{40E99AEA-A989-4CB8-9801-853F6C111DE6}"/>
                    </a:ext>
                  </a:extLst>
                </p:cNvPr>
                <p:cNvCxnSpPr>
                  <a:cxnSpLocks/>
                </p:cNvCxnSpPr>
                <p:nvPr/>
              </p:nvCxnSpPr>
              <p:spPr>
                <a:xfrm rot="16200000" flipH="1">
                  <a:off x="276573" y="3200710"/>
                  <a:ext cx="150518" cy="172869"/>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a:extLst>
                  <a:ext uri="{FF2B5EF4-FFF2-40B4-BE49-F238E27FC236}">
                    <a16:creationId xmlns:a16="http://schemas.microsoft.com/office/drawing/2014/main" id="{AEC27BCA-BA8E-4A17-8848-653DF1621865}"/>
                  </a:ext>
                </a:extLst>
              </p:cNvPr>
              <p:cNvCxnSpPr>
                <a:cxnSpLocks/>
              </p:cNvCxnSpPr>
              <p:nvPr/>
            </p:nvCxnSpPr>
            <p:spPr>
              <a:xfrm flipH="1">
                <a:off x="-3231104" y="378197"/>
                <a:ext cx="47253"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42" name="Straight Connector 241">
              <a:extLst>
                <a:ext uri="{FF2B5EF4-FFF2-40B4-BE49-F238E27FC236}">
                  <a16:creationId xmlns:a16="http://schemas.microsoft.com/office/drawing/2014/main" id="{233442E2-5DF9-4ACB-8F81-1BF8B1CDFA73}"/>
                </a:ext>
              </a:extLst>
            </p:cNvPr>
            <p:cNvCxnSpPr>
              <a:cxnSpLocks/>
            </p:cNvCxnSpPr>
            <p:nvPr/>
          </p:nvCxnSpPr>
          <p:spPr>
            <a:xfrm flipH="1">
              <a:off x="1093261" y="1173306"/>
              <a:ext cx="111547"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C89B0B63-7FFE-4353-9C38-6DAAAF31B1CC}"/>
              </a:ext>
            </a:extLst>
          </p:cNvPr>
          <p:cNvSpPr/>
          <p:nvPr/>
        </p:nvSpPr>
        <p:spPr>
          <a:xfrm>
            <a:off x="1587479" y="2052466"/>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Oval 52">
            <a:extLst>
              <a:ext uri="{FF2B5EF4-FFF2-40B4-BE49-F238E27FC236}">
                <a16:creationId xmlns:a16="http://schemas.microsoft.com/office/drawing/2014/main" id="{89B0551C-E384-49D9-B691-235CFB261788}"/>
              </a:ext>
            </a:extLst>
          </p:cNvPr>
          <p:cNvSpPr/>
          <p:nvPr/>
        </p:nvSpPr>
        <p:spPr>
          <a:xfrm>
            <a:off x="1585098" y="24357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4" name="Straight Arrow Connector 53">
            <a:extLst>
              <a:ext uri="{FF2B5EF4-FFF2-40B4-BE49-F238E27FC236}">
                <a16:creationId xmlns:a16="http://schemas.microsoft.com/office/drawing/2014/main" id="{523C2F72-1D74-45B8-A85A-1A2607F6B80E}"/>
              </a:ext>
            </a:extLst>
          </p:cNvPr>
          <p:cNvCxnSpPr>
            <a:cxnSpLocks/>
          </p:cNvCxnSpPr>
          <p:nvPr/>
        </p:nvCxnSpPr>
        <p:spPr>
          <a:xfrm flipV="1">
            <a:off x="1364942" y="2298247"/>
            <a:ext cx="0" cy="132161"/>
          </a:xfrm>
          <a:prstGeom prst="straightConnector1">
            <a:avLst/>
          </a:prstGeom>
          <a:ln w="6350">
            <a:headEnd w="sm" len="med"/>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4BC7BA2-2A8B-4792-B752-7474548965E0}"/>
              </a:ext>
            </a:extLst>
          </p:cNvPr>
          <p:cNvCxnSpPr>
            <a:cxnSpLocks/>
          </p:cNvCxnSpPr>
          <p:nvPr/>
        </p:nvCxnSpPr>
        <p:spPr>
          <a:xfrm flipH="1" flipV="1">
            <a:off x="1417327" y="2299690"/>
            <a:ext cx="2" cy="130718"/>
          </a:xfrm>
          <a:prstGeom prst="straightConnector1">
            <a:avLst/>
          </a:prstGeom>
          <a:ln w="6350">
            <a:headEnd w="sm" len="med"/>
            <a:tailEnd type="triangle" w="sm" len="sm"/>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0FB087C-DE23-40F8-8F06-4232381EB996}"/>
              </a:ext>
            </a:extLst>
          </p:cNvPr>
          <p:cNvGrpSpPr/>
          <p:nvPr/>
        </p:nvGrpSpPr>
        <p:grpSpPr>
          <a:xfrm>
            <a:off x="1632594" y="1560227"/>
            <a:ext cx="164537" cy="132332"/>
            <a:chOff x="3263877" y="1617133"/>
            <a:chExt cx="194756" cy="156634"/>
          </a:xfrm>
        </p:grpSpPr>
        <p:sp>
          <p:nvSpPr>
            <p:cNvPr id="238" name="Isosceles Triangle 237">
              <a:extLst>
                <a:ext uri="{FF2B5EF4-FFF2-40B4-BE49-F238E27FC236}">
                  <a16:creationId xmlns:a16="http://schemas.microsoft.com/office/drawing/2014/main" id="{8951E80D-9678-4AE8-AA43-41EC1EBC946B}"/>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id="{ACE66EBC-3FA1-44ED-8FA9-DBBE6B626DFD}"/>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2774086E-BB2F-449A-8CB7-4EEEB2277447}"/>
              </a:ext>
            </a:extLst>
          </p:cNvPr>
          <p:cNvGrpSpPr/>
          <p:nvPr/>
        </p:nvGrpSpPr>
        <p:grpSpPr>
          <a:xfrm>
            <a:off x="1632594" y="2836577"/>
            <a:ext cx="164537" cy="132332"/>
            <a:chOff x="3263877" y="1617133"/>
            <a:chExt cx="194756" cy="156634"/>
          </a:xfrm>
        </p:grpSpPr>
        <p:sp>
          <p:nvSpPr>
            <p:cNvPr id="236" name="Isosceles Triangle 235">
              <a:extLst>
                <a:ext uri="{FF2B5EF4-FFF2-40B4-BE49-F238E27FC236}">
                  <a16:creationId xmlns:a16="http://schemas.microsoft.com/office/drawing/2014/main" id="{66455061-9512-46BC-A231-D7879E7D8E80}"/>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6E4E3B6F-1FB2-4B04-9CB5-3687E9D30987}"/>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C9A542FB-FBCF-4FF5-BCE4-9D806AA2F1E7}"/>
              </a:ext>
            </a:extLst>
          </p:cNvPr>
          <p:cNvCxnSpPr/>
          <p:nvPr/>
        </p:nvCxnSpPr>
        <p:spPr>
          <a:xfrm>
            <a:off x="1705807" y="1236801"/>
            <a:ext cx="0" cy="2071543"/>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129D548D-8339-4D62-8455-26C9C1CB02C1}"/>
              </a:ext>
            </a:extLst>
          </p:cNvPr>
          <p:cNvGrpSpPr/>
          <p:nvPr/>
        </p:nvGrpSpPr>
        <p:grpSpPr>
          <a:xfrm>
            <a:off x="1856432" y="1560227"/>
            <a:ext cx="164537" cy="132332"/>
            <a:chOff x="3263877" y="1617133"/>
            <a:chExt cx="194756" cy="156634"/>
          </a:xfrm>
        </p:grpSpPr>
        <p:sp>
          <p:nvSpPr>
            <p:cNvPr id="234" name="Isosceles Triangle 233">
              <a:extLst>
                <a:ext uri="{FF2B5EF4-FFF2-40B4-BE49-F238E27FC236}">
                  <a16:creationId xmlns:a16="http://schemas.microsoft.com/office/drawing/2014/main" id="{9925FB81-9D52-422A-A814-99CA5F726854}"/>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1A415A35-5D89-4127-9280-8BDC8B64ECBA}"/>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F7D05BD7-2B50-4941-8C18-D8C393C5C593}"/>
              </a:ext>
            </a:extLst>
          </p:cNvPr>
          <p:cNvGrpSpPr/>
          <p:nvPr/>
        </p:nvGrpSpPr>
        <p:grpSpPr>
          <a:xfrm>
            <a:off x="1856432" y="2836577"/>
            <a:ext cx="164537" cy="132332"/>
            <a:chOff x="3263877" y="1617133"/>
            <a:chExt cx="194756" cy="156634"/>
          </a:xfrm>
        </p:grpSpPr>
        <p:sp>
          <p:nvSpPr>
            <p:cNvPr id="232" name="Isosceles Triangle 231">
              <a:extLst>
                <a:ext uri="{FF2B5EF4-FFF2-40B4-BE49-F238E27FC236}">
                  <a16:creationId xmlns:a16="http://schemas.microsoft.com/office/drawing/2014/main" id="{FD52C967-1DC3-4126-99A7-AE610F3A7679}"/>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a:extLst>
                <a:ext uri="{FF2B5EF4-FFF2-40B4-BE49-F238E27FC236}">
                  <a16:creationId xmlns:a16="http://schemas.microsoft.com/office/drawing/2014/main" id="{F556305F-77FA-41C6-90DA-6B0C2E49C3B5}"/>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1" name="Straight Connector 60">
            <a:extLst>
              <a:ext uri="{FF2B5EF4-FFF2-40B4-BE49-F238E27FC236}">
                <a16:creationId xmlns:a16="http://schemas.microsoft.com/office/drawing/2014/main" id="{CB267FFA-80D3-46F3-AC0B-2ED3E39160B9}"/>
              </a:ext>
            </a:extLst>
          </p:cNvPr>
          <p:cNvCxnSpPr/>
          <p:nvPr/>
        </p:nvCxnSpPr>
        <p:spPr>
          <a:xfrm>
            <a:off x="1936902" y="1244058"/>
            <a:ext cx="0" cy="2071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A28C60-36AE-47A1-9C55-D8D7041471F3}"/>
              </a:ext>
            </a:extLst>
          </p:cNvPr>
          <p:cNvCxnSpPr>
            <a:cxnSpLocks/>
          </p:cNvCxnSpPr>
          <p:nvPr/>
        </p:nvCxnSpPr>
        <p:spPr>
          <a:xfrm>
            <a:off x="1713064" y="1243265"/>
            <a:ext cx="344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95F71E-8A84-42AF-A214-DC6AF158786D}"/>
              </a:ext>
            </a:extLst>
          </p:cNvPr>
          <p:cNvCxnSpPr>
            <a:cxnSpLocks/>
          </p:cNvCxnSpPr>
          <p:nvPr/>
        </p:nvCxnSpPr>
        <p:spPr>
          <a:xfrm>
            <a:off x="1716660" y="3310190"/>
            <a:ext cx="203152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06E524DB-D354-42B4-837C-E4ABAFF88372}"/>
              </a:ext>
            </a:extLst>
          </p:cNvPr>
          <p:cNvSpPr/>
          <p:nvPr/>
        </p:nvSpPr>
        <p:spPr>
          <a:xfrm>
            <a:off x="1685330" y="2052466"/>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Oval 64">
            <a:extLst>
              <a:ext uri="{FF2B5EF4-FFF2-40B4-BE49-F238E27FC236}">
                <a16:creationId xmlns:a16="http://schemas.microsoft.com/office/drawing/2014/main" id="{3FF3AE42-A5B1-47E5-A6E9-326B2E899D78}"/>
              </a:ext>
            </a:extLst>
          </p:cNvPr>
          <p:cNvSpPr/>
          <p:nvPr/>
        </p:nvSpPr>
        <p:spPr>
          <a:xfrm>
            <a:off x="1914663" y="24357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Oval 65">
            <a:extLst>
              <a:ext uri="{FF2B5EF4-FFF2-40B4-BE49-F238E27FC236}">
                <a16:creationId xmlns:a16="http://schemas.microsoft.com/office/drawing/2014/main" id="{20AB39A1-5C27-4F15-A13A-3ACB32E1101E}"/>
              </a:ext>
            </a:extLst>
          </p:cNvPr>
          <p:cNvSpPr/>
          <p:nvPr/>
        </p:nvSpPr>
        <p:spPr>
          <a:xfrm>
            <a:off x="1914663" y="328590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Oval 66">
            <a:extLst>
              <a:ext uri="{FF2B5EF4-FFF2-40B4-BE49-F238E27FC236}">
                <a16:creationId xmlns:a16="http://schemas.microsoft.com/office/drawing/2014/main" id="{1443F40B-58FF-4C34-8BA6-2BE32C9D9445}"/>
              </a:ext>
            </a:extLst>
          </p:cNvPr>
          <p:cNvSpPr/>
          <p:nvPr/>
        </p:nvSpPr>
        <p:spPr>
          <a:xfrm>
            <a:off x="1914663" y="122374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8" name="Group 67">
            <a:extLst>
              <a:ext uri="{FF2B5EF4-FFF2-40B4-BE49-F238E27FC236}">
                <a16:creationId xmlns:a16="http://schemas.microsoft.com/office/drawing/2014/main" id="{E9D8BCBE-D3F0-4EA2-9C7D-B43E2063D71F}"/>
              </a:ext>
            </a:extLst>
          </p:cNvPr>
          <p:cNvGrpSpPr/>
          <p:nvPr/>
        </p:nvGrpSpPr>
        <p:grpSpPr>
          <a:xfrm>
            <a:off x="2052921" y="1203103"/>
            <a:ext cx="166621" cy="69827"/>
            <a:chOff x="4734087" y="1723026"/>
            <a:chExt cx="366233" cy="153479"/>
          </a:xfrm>
        </p:grpSpPr>
        <p:sp>
          <p:nvSpPr>
            <p:cNvPr id="228" name="Block Arc 227">
              <a:extLst>
                <a:ext uri="{FF2B5EF4-FFF2-40B4-BE49-F238E27FC236}">
                  <a16:creationId xmlns:a16="http://schemas.microsoft.com/office/drawing/2014/main" id="{E5D840EA-69F4-4239-A4C8-6856B8F415A1}"/>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Block Arc 228">
              <a:extLst>
                <a:ext uri="{FF2B5EF4-FFF2-40B4-BE49-F238E27FC236}">
                  <a16:creationId xmlns:a16="http://schemas.microsoft.com/office/drawing/2014/main" id="{170AFA74-CBD2-4463-B8B8-E98EB372A35C}"/>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a:extLst>
                <a:ext uri="{FF2B5EF4-FFF2-40B4-BE49-F238E27FC236}">
                  <a16:creationId xmlns:a16="http://schemas.microsoft.com/office/drawing/2014/main" id="{53544BB7-77C9-4A12-A9F3-76D9DC47640B}"/>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68">
            <a:extLst>
              <a:ext uri="{FF2B5EF4-FFF2-40B4-BE49-F238E27FC236}">
                <a16:creationId xmlns:a16="http://schemas.microsoft.com/office/drawing/2014/main" id="{6955E4B7-07B4-4843-988E-67DFFDF9E672}"/>
              </a:ext>
            </a:extLst>
          </p:cNvPr>
          <p:cNvGrpSpPr/>
          <p:nvPr/>
        </p:nvGrpSpPr>
        <p:grpSpPr>
          <a:xfrm>
            <a:off x="2192546" y="1239986"/>
            <a:ext cx="272391" cy="2078240"/>
            <a:chOff x="2865598" y="1080443"/>
            <a:chExt cx="272391" cy="2078240"/>
          </a:xfrm>
        </p:grpSpPr>
        <p:cxnSp>
          <p:nvCxnSpPr>
            <p:cNvPr id="211" name="Straight Connector 210">
              <a:extLst>
                <a:ext uri="{FF2B5EF4-FFF2-40B4-BE49-F238E27FC236}">
                  <a16:creationId xmlns:a16="http://schemas.microsoft.com/office/drawing/2014/main" id="{A2A0A383-B224-42D6-A29D-60A54CBCA9C1}"/>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8BDB16A-14FB-4C8B-9BB5-F0E7C82DE387}"/>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CA917BEB-F7FB-493B-AE1E-685BEDA28B17}"/>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D5770CF-B225-4073-B0CF-F4A36460C971}"/>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1072A0A-C40B-46C3-8C9C-DF334A1E5F7B}"/>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EA21952-C14E-4841-B3F7-D0F5D05E0E72}"/>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650A29D-CA98-4D5C-80E8-91FF2223DBA0}"/>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1E7B656-55BA-46CF-98F5-6BC4B03619FA}"/>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3319EBA-0A0F-4E33-8186-317B2E84979D}"/>
                </a:ext>
              </a:extLst>
            </p:cNvPr>
            <p:cNvCxnSpPr>
              <a:cxnSpLocks/>
            </p:cNvCxnSpPr>
            <p:nvPr/>
          </p:nvCxnSpPr>
          <p:spPr>
            <a:xfrm flipV="1">
              <a:off x="3033913" y="2890877"/>
              <a:ext cx="0" cy="26780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20" name="Group 219">
              <a:extLst>
                <a:ext uri="{FF2B5EF4-FFF2-40B4-BE49-F238E27FC236}">
                  <a16:creationId xmlns:a16="http://schemas.microsoft.com/office/drawing/2014/main" id="{2BFDD6F7-62E9-4253-B813-11A787AABC62}"/>
                </a:ext>
              </a:extLst>
            </p:cNvPr>
            <p:cNvGrpSpPr/>
            <p:nvPr/>
          </p:nvGrpSpPr>
          <p:grpSpPr>
            <a:xfrm>
              <a:off x="3034302" y="2771477"/>
              <a:ext cx="103687" cy="252914"/>
              <a:chOff x="3393232" y="2908462"/>
              <a:chExt cx="137349" cy="335022"/>
            </a:xfrm>
          </p:grpSpPr>
          <p:grpSp>
            <p:nvGrpSpPr>
              <p:cNvPr id="222" name="Group 221">
                <a:extLst>
                  <a:ext uri="{FF2B5EF4-FFF2-40B4-BE49-F238E27FC236}">
                    <a16:creationId xmlns:a16="http://schemas.microsoft.com/office/drawing/2014/main" id="{8B606003-1EF2-416D-B4E3-DC7D7E054103}"/>
                  </a:ext>
                </a:extLst>
              </p:cNvPr>
              <p:cNvGrpSpPr/>
              <p:nvPr/>
            </p:nvGrpSpPr>
            <p:grpSpPr>
              <a:xfrm>
                <a:off x="3430661" y="3035441"/>
                <a:ext cx="99920" cy="80362"/>
                <a:chOff x="3263877" y="1617133"/>
                <a:chExt cx="194756" cy="156634"/>
              </a:xfrm>
            </p:grpSpPr>
            <p:sp>
              <p:nvSpPr>
                <p:cNvPr id="226" name="Isosceles Triangle 225">
                  <a:extLst>
                    <a:ext uri="{FF2B5EF4-FFF2-40B4-BE49-F238E27FC236}">
                      <a16:creationId xmlns:a16="http://schemas.microsoft.com/office/drawing/2014/main" id="{24BF0F42-9006-4E9E-BBF1-5F1FBC627289}"/>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D598EBF2-49B2-4BB5-9EDE-16F96FB780EC}"/>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3" name="Straight Connector 222">
                <a:extLst>
                  <a:ext uri="{FF2B5EF4-FFF2-40B4-BE49-F238E27FC236}">
                    <a16:creationId xmlns:a16="http://schemas.microsoft.com/office/drawing/2014/main" id="{770072BA-6F58-4E76-AE71-8154F2B684EF}"/>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9C14ABA-2A98-418D-8AEB-B5BAC6DB4D51}"/>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296A93E9-D522-4C2F-8C54-B68EF3407AAF}"/>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1" name="Straight Connector 220">
              <a:extLst>
                <a:ext uri="{FF2B5EF4-FFF2-40B4-BE49-F238E27FC236}">
                  <a16:creationId xmlns:a16="http://schemas.microsoft.com/office/drawing/2014/main" id="{6DFE927A-3841-48E4-B320-77F280B7ED3B}"/>
                </a:ext>
              </a:extLst>
            </p:cNvPr>
            <p:cNvCxnSpPr>
              <a:cxnSpLocks/>
            </p:cNvCxnSpPr>
            <p:nvPr/>
          </p:nvCxnSpPr>
          <p:spPr>
            <a:xfrm flipV="1">
              <a:off x="3033913" y="1080443"/>
              <a:ext cx="0" cy="173643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a:extLst>
              <a:ext uri="{FF2B5EF4-FFF2-40B4-BE49-F238E27FC236}">
                <a16:creationId xmlns:a16="http://schemas.microsoft.com/office/drawing/2014/main" id="{68588337-A888-4914-9F25-75098B85CB58}"/>
              </a:ext>
            </a:extLst>
          </p:cNvPr>
          <p:cNvCxnSpPr>
            <a:cxnSpLocks/>
          </p:cNvCxnSpPr>
          <p:nvPr/>
        </p:nvCxnSpPr>
        <p:spPr>
          <a:xfrm>
            <a:off x="2219542" y="1243265"/>
            <a:ext cx="152863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8B944BC8-BC72-4613-9E01-EBD76DB79C38}"/>
              </a:ext>
            </a:extLst>
          </p:cNvPr>
          <p:cNvGrpSpPr/>
          <p:nvPr/>
        </p:nvGrpSpPr>
        <p:grpSpPr>
          <a:xfrm rot="5400000">
            <a:off x="2417187" y="1179171"/>
            <a:ext cx="164537" cy="132332"/>
            <a:chOff x="3263877" y="1617133"/>
            <a:chExt cx="194756" cy="156634"/>
          </a:xfrm>
        </p:grpSpPr>
        <p:sp>
          <p:nvSpPr>
            <p:cNvPr id="209" name="Isosceles Triangle 208">
              <a:extLst>
                <a:ext uri="{FF2B5EF4-FFF2-40B4-BE49-F238E27FC236}">
                  <a16:creationId xmlns:a16="http://schemas.microsoft.com/office/drawing/2014/main" id="{1E859170-56E1-4615-A4CC-35C22022E02B}"/>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14CE82FD-FBFB-477D-B769-AB2873AE0276}"/>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2" name="Oval 71">
            <a:extLst>
              <a:ext uri="{FF2B5EF4-FFF2-40B4-BE49-F238E27FC236}">
                <a16:creationId xmlns:a16="http://schemas.microsoft.com/office/drawing/2014/main" id="{8FDEF9CE-B774-4BDC-A3C0-E203425D14C1}"/>
              </a:ext>
            </a:extLst>
          </p:cNvPr>
          <p:cNvSpPr/>
          <p:nvPr/>
        </p:nvSpPr>
        <p:spPr>
          <a:xfrm>
            <a:off x="2340588" y="122374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Oval 72">
            <a:extLst>
              <a:ext uri="{FF2B5EF4-FFF2-40B4-BE49-F238E27FC236}">
                <a16:creationId xmlns:a16="http://schemas.microsoft.com/office/drawing/2014/main" id="{9BC159F0-7615-4707-AEEA-35F5B70B288B}"/>
              </a:ext>
            </a:extLst>
          </p:cNvPr>
          <p:cNvSpPr/>
          <p:nvPr/>
        </p:nvSpPr>
        <p:spPr>
          <a:xfrm>
            <a:off x="2338208" y="328590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Oval 73">
            <a:extLst>
              <a:ext uri="{FF2B5EF4-FFF2-40B4-BE49-F238E27FC236}">
                <a16:creationId xmlns:a16="http://schemas.microsoft.com/office/drawing/2014/main" id="{6277E9AB-D0B8-422E-A379-FC80A736F007}"/>
              </a:ext>
            </a:extLst>
          </p:cNvPr>
          <p:cNvSpPr/>
          <p:nvPr/>
        </p:nvSpPr>
        <p:spPr>
          <a:xfrm>
            <a:off x="2338208" y="3159698"/>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Oval 74">
            <a:extLst>
              <a:ext uri="{FF2B5EF4-FFF2-40B4-BE49-F238E27FC236}">
                <a16:creationId xmlns:a16="http://schemas.microsoft.com/office/drawing/2014/main" id="{1FFA0AA5-CAAB-456A-9278-DFA12F29C3D3}"/>
              </a:ext>
            </a:extLst>
          </p:cNvPr>
          <p:cNvSpPr/>
          <p:nvPr/>
        </p:nvSpPr>
        <p:spPr>
          <a:xfrm>
            <a:off x="2338208" y="2914430"/>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6" name="Straight Connector 75">
            <a:extLst>
              <a:ext uri="{FF2B5EF4-FFF2-40B4-BE49-F238E27FC236}">
                <a16:creationId xmlns:a16="http://schemas.microsoft.com/office/drawing/2014/main" id="{50AA0B02-B8EE-4516-A930-FDA291AC1566}"/>
              </a:ext>
            </a:extLst>
          </p:cNvPr>
          <p:cNvCxnSpPr>
            <a:cxnSpLocks/>
          </p:cNvCxnSpPr>
          <p:nvPr/>
        </p:nvCxnSpPr>
        <p:spPr>
          <a:xfrm flipV="1">
            <a:off x="2662417" y="1246336"/>
            <a:ext cx="0" cy="960891"/>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7FD5DB6-E429-487E-BE68-081A98B5D529}"/>
              </a:ext>
            </a:extLst>
          </p:cNvPr>
          <p:cNvCxnSpPr>
            <a:cxnSpLocks/>
          </p:cNvCxnSpPr>
          <p:nvPr/>
        </p:nvCxnSpPr>
        <p:spPr>
          <a:xfrm flipH="1">
            <a:off x="2589610" y="2206266"/>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492DA0C-AF98-4D0A-A96B-FCAFD828C9AD}"/>
              </a:ext>
            </a:extLst>
          </p:cNvPr>
          <p:cNvCxnSpPr>
            <a:cxnSpLocks/>
          </p:cNvCxnSpPr>
          <p:nvPr/>
        </p:nvCxnSpPr>
        <p:spPr>
          <a:xfrm flipH="1">
            <a:off x="2589610" y="2254203"/>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D7AB1E6-AAC6-4A6A-9328-EFF27857CC8D}"/>
              </a:ext>
            </a:extLst>
          </p:cNvPr>
          <p:cNvCxnSpPr>
            <a:cxnSpLocks/>
          </p:cNvCxnSpPr>
          <p:nvPr/>
        </p:nvCxnSpPr>
        <p:spPr>
          <a:xfrm flipV="1">
            <a:off x="2662417" y="2254205"/>
            <a:ext cx="0" cy="105598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E3B82398-B004-45DF-8155-C4A4128F2549}"/>
              </a:ext>
            </a:extLst>
          </p:cNvPr>
          <p:cNvSpPr/>
          <p:nvPr/>
        </p:nvSpPr>
        <p:spPr>
          <a:xfrm>
            <a:off x="2642381" y="122374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Oval 80">
            <a:extLst>
              <a:ext uri="{FF2B5EF4-FFF2-40B4-BE49-F238E27FC236}">
                <a16:creationId xmlns:a16="http://schemas.microsoft.com/office/drawing/2014/main" id="{24E887C1-F731-4E31-8954-1AF7750B80CE}"/>
              </a:ext>
            </a:extLst>
          </p:cNvPr>
          <p:cNvSpPr/>
          <p:nvPr/>
        </p:nvSpPr>
        <p:spPr>
          <a:xfrm>
            <a:off x="2642382" y="328590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8" name="Straight Connector 97">
            <a:extLst>
              <a:ext uri="{FF2B5EF4-FFF2-40B4-BE49-F238E27FC236}">
                <a16:creationId xmlns:a16="http://schemas.microsoft.com/office/drawing/2014/main" id="{F4D3C269-61F9-4D22-8868-A67310AA415A}"/>
              </a:ext>
            </a:extLst>
          </p:cNvPr>
          <p:cNvCxnSpPr>
            <a:cxnSpLocks/>
          </p:cNvCxnSpPr>
          <p:nvPr/>
        </p:nvCxnSpPr>
        <p:spPr>
          <a:xfrm>
            <a:off x="3734879" y="2076704"/>
            <a:ext cx="160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B329CE-0AC6-4FF0-9D65-A580B22A8D3D}"/>
              </a:ext>
            </a:extLst>
          </p:cNvPr>
          <p:cNvCxnSpPr>
            <a:cxnSpLocks/>
          </p:cNvCxnSpPr>
          <p:nvPr/>
        </p:nvCxnSpPr>
        <p:spPr>
          <a:xfrm>
            <a:off x="3295538" y="2882803"/>
            <a:ext cx="6968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FF7AEA23-9ADD-4183-9E1E-634B214A4B6E}"/>
              </a:ext>
            </a:extLst>
          </p:cNvPr>
          <p:cNvGrpSpPr/>
          <p:nvPr/>
        </p:nvGrpSpPr>
        <p:grpSpPr>
          <a:xfrm>
            <a:off x="3889338" y="2041304"/>
            <a:ext cx="222089" cy="69827"/>
            <a:chOff x="4734087" y="1723026"/>
            <a:chExt cx="488153" cy="153479"/>
          </a:xfrm>
        </p:grpSpPr>
        <p:sp>
          <p:nvSpPr>
            <p:cNvPr id="167" name="Block Arc 166">
              <a:extLst>
                <a:ext uri="{FF2B5EF4-FFF2-40B4-BE49-F238E27FC236}">
                  <a16:creationId xmlns:a16="http://schemas.microsoft.com/office/drawing/2014/main" id="{BCE793ED-EB24-4154-B3B0-946471CD1211}"/>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Block Arc 167">
              <a:extLst>
                <a:ext uri="{FF2B5EF4-FFF2-40B4-BE49-F238E27FC236}">
                  <a16:creationId xmlns:a16="http://schemas.microsoft.com/office/drawing/2014/main" id="{0A30DE8E-B5A8-415C-B8EE-ABC4B5C9A24A}"/>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a:extLst>
                <a:ext uri="{FF2B5EF4-FFF2-40B4-BE49-F238E27FC236}">
                  <a16:creationId xmlns:a16="http://schemas.microsoft.com/office/drawing/2014/main" id="{0B9E37D4-2085-41B6-90BC-C900EC3AEBDB}"/>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169">
              <a:extLst>
                <a:ext uri="{FF2B5EF4-FFF2-40B4-BE49-F238E27FC236}">
                  <a16:creationId xmlns:a16="http://schemas.microsoft.com/office/drawing/2014/main" id="{9E7FE0D2-1B6B-43BA-B793-8CDAEFE35450}"/>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01" name="Straight Connector 100">
            <a:extLst>
              <a:ext uri="{FF2B5EF4-FFF2-40B4-BE49-F238E27FC236}">
                <a16:creationId xmlns:a16="http://schemas.microsoft.com/office/drawing/2014/main" id="{6A6EF963-6AFF-4778-A1FA-D025BB8D746F}"/>
              </a:ext>
            </a:extLst>
          </p:cNvPr>
          <p:cNvCxnSpPr>
            <a:cxnSpLocks/>
          </p:cNvCxnSpPr>
          <p:nvPr/>
        </p:nvCxnSpPr>
        <p:spPr>
          <a:xfrm>
            <a:off x="4103182" y="2076703"/>
            <a:ext cx="20081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1C01986-A55C-48F8-AEE5-7DC88C193A72}"/>
              </a:ext>
            </a:extLst>
          </p:cNvPr>
          <p:cNvGrpSpPr/>
          <p:nvPr/>
        </p:nvGrpSpPr>
        <p:grpSpPr>
          <a:xfrm rot="5400000">
            <a:off x="4194032" y="2240049"/>
            <a:ext cx="222089" cy="69827"/>
            <a:chOff x="4734087" y="1723026"/>
            <a:chExt cx="488153" cy="153479"/>
          </a:xfrm>
        </p:grpSpPr>
        <p:sp>
          <p:nvSpPr>
            <p:cNvPr id="163" name="Block Arc 162">
              <a:extLst>
                <a:ext uri="{FF2B5EF4-FFF2-40B4-BE49-F238E27FC236}">
                  <a16:creationId xmlns:a16="http://schemas.microsoft.com/office/drawing/2014/main" id="{69C000B2-CADE-44F5-942A-C3FC236C4CAB}"/>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a:extLst>
                <a:ext uri="{FF2B5EF4-FFF2-40B4-BE49-F238E27FC236}">
                  <a16:creationId xmlns:a16="http://schemas.microsoft.com/office/drawing/2014/main" id="{FCF67937-F15D-48AC-A105-C704F798E929}"/>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a:extLst>
                <a:ext uri="{FF2B5EF4-FFF2-40B4-BE49-F238E27FC236}">
                  <a16:creationId xmlns:a16="http://schemas.microsoft.com/office/drawing/2014/main" id="{50F46EB7-4D82-4066-9EDE-9CDD554EA48B}"/>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a:extLst>
                <a:ext uri="{FF2B5EF4-FFF2-40B4-BE49-F238E27FC236}">
                  <a16:creationId xmlns:a16="http://schemas.microsoft.com/office/drawing/2014/main" id="{679809DF-D5EE-4F26-A9B9-24C87D76B8B6}"/>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a:extLst>
              <a:ext uri="{FF2B5EF4-FFF2-40B4-BE49-F238E27FC236}">
                <a16:creationId xmlns:a16="http://schemas.microsoft.com/office/drawing/2014/main" id="{FCDDAB29-1E27-49CA-A5F0-95F22DDAE2DE}"/>
              </a:ext>
            </a:extLst>
          </p:cNvPr>
          <p:cNvGrpSpPr/>
          <p:nvPr/>
        </p:nvGrpSpPr>
        <p:grpSpPr>
          <a:xfrm rot="5400000">
            <a:off x="4082467" y="2240049"/>
            <a:ext cx="222089" cy="69827"/>
            <a:chOff x="4734087" y="1723026"/>
            <a:chExt cx="488153" cy="153479"/>
          </a:xfrm>
        </p:grpSpPr>
        <p:sp>
          <p:nvSpPr>
            <p:cNvPr id="159" name="Block Arc 158">
              <a:extLst>
                <a:ext uri="{FF2B5EF4-FFF2-40B4-BE49-F238E27FC236}">
                  <a16:creationId xmlns:a16="http://schemas.microsoft.com/office/drawing/2014/main" id="{ADAFBABB-C219-4CE8-9676-B562CB595A99}"/>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Block Arc 159">
              <a:extLst>
                <a:ext uri="{FF2B5EF4-FFF2-40B4-BE49-F238E27FC236}">
                  <a16:creationId xmlns:a16="http://schemas.microsoft.com/office/drawing/2014/main" id="{89765A89-4BC5-4208-BD73-E891A963784B}"/>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Block Arc 160">
              <a:extLst>
                <a:ext uri="{FF2B5EF4-FFF2-40B4-BE49-F238E27FC236}">
                  <a16:creationId xmlns:a16="http://schemas.microsoft.com/office/drawing/2014/main" id="{0C13B2C6-C904-480C-9CEE-33FA042F012E}"/>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Block Arc 161">
              <a:extLst>
                <a:ext uri="{FF2B5EF4-FFF2-40B4-BE49-F238E27FC236}">
                  <a16:creationId xmlns:a16="http://schemas.microsoft.com/office/drawing/2014/main" id="{F27DB10D-A337-4F71-A530-A2493FA38987}"/>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04" name="Straight Connector 103">
            <a:extLst>
              <a:ext uri="{FF2B5EF4-FFF2-40B4-BE49-F238E27FC236}">
                <a16:creationId xmlns:a16="http://schemas.microsoft.com/office/drawing/2014/main" id="{E12EC42F-B947-403C-8354-AA59A0A174F8}"/>
              </a:ext>
            </a:extLst>
          </p:cNvPr>
          <p:cNvCxnSpPr>
            <a:cxnSpLocks/>
          </p:cNvCxnSpPr>
          <p:nvPr/>
        </p:nvCxnSpPr>
        <p:spPr>
          <a:xfrm>
            <a:off x="4193225" y="2072920"/>
            <a:ext cx="287" cy="93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2E2A09A-A7B3-43A3-B6FF-E3F404C303CC}"/>
              </a:ext>
            </a:extLst>
          </p:cNvPr>
          <p:cNvCxnSpPr>
            <a:cxnSpLocks/>
          </p:cNvCxnSpPr>
          <p:nvPr/>
        </p:nvCxnSpPr>
        <p:spPr>
          <a:xfrm>
            <a:off x="4193225" y="2380102"/>
            <a:ext cx="0" cy="7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3E4E99B-62A2-4D5F-A5A9-C9F35E1AEFC3}"/>
              </a:ext>
            </a:extLst>
          </p:cNvPr>
          <p:cNvCxnSpPr>
            <a:cxnSpLocks/>
          </p:cNvCxnSpPr>
          <p:nvPr/>
        </p:nvCxnSpPr>
        <p:spPr>
          <a:xfrm>
            <a:off x="4300028" y="2072920"/>
            <a:ext cx="287" cy="93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1FF27C9-3A24-4DE2-8A78-7180238D601C}"/>
              </a:ext>
            </a:extLst>
          </p:cNvPr>
          <p:cNvCxnSpPr>
            <a:cxnSpLocks/>
          </p:cNvCxnSpPr>
          <p:nvPr/>
        </p:nvCxnSpPr>
        <p:spPr>
          <a:xfrm>
            <a:off x="4300028" y="2384864"/>
            <a:ext cx="0" cy="71383"/>
          </a:xfrm>
          <a:prstGeom prst="line">
            <a:avLst/>
          </a:prstGeom>
        </p:spPr>
        <p:style>
          <a:lnRef idx="1">
            <a:schemeClr val="accent1"/>
          </a:lnRef>
          <a:fillRef idx="0">
            <a:schemeClr val="accent1"/>
          </a:fillRef>
          <a:effectRef idx="0">
            <a:schemeClr val="accent1"/>
          </a:effectRef>
          <a:fontRef idx="minor">
            <a:schemeClr val="tx1"/>
          </a:fontRef>
        </p:style>
      </p:cxnSp>
      <p:grpSp>
        <p:nvGrpSpPr>
          <p:cNvPr id="278" name="Group 277">
            <a:extLst>
              <a:ext uri="{FF2B5EF4-FFF2-40B4-BE49-F238E27FC236}">
                <a16:creationId xmlns:a16="http://schemas.microsoft.com/office/drawing/2014/main" id="{6A959960-3DA5-4796-ABD6-1E35F8539538}"/>
              </a:ext>
            </a:extLst>
          </p:cNvPr>
          <p:cNvGrpSpPr/>
          <p:nvPr/>
        </p:nvGrpSpPr>
        <p:grpSpPr>
          <a:xfrm>
            <a:off x="2774443" y="1223742"/>
            <a:ext cx="506478" cy="2105363"/>
            <a:chOff x="3528658" y="1064199"/>
            <a:chExt cx="506478" cy="2105363"/>
          </a:xfrm>
        </p:grpSpPr>
        <p:sp>
          <p:nvSpPr>
            <p:cNvPr id="42" name="Rectangle 41">
              <a:extLst>
                <a:ext uri="{FF2B5EF4-FFF2-40B4-BE49-F238E27FC236}">
                  <a16:creationId xmlns:a16="http://schemas.microsoft.com/office/drawing/2014/main" id="{6F18F5AA-8C4B-4780-8A4A-1016351837AD}"/>
                </a:ext>
              </a:extLst>
            </p:cNvPr>
            <p:cNvSpPr/>
            <p:nvPr/>
          </p:nvSpPr>
          <p:spPr>
            <a:xfrm>
              <a:off x="3528658" y="1870881"/>
              <a:ext cx="171276" cy="489076"/>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2" name="Group 81">
              <a:extLst>
                <a:ext uri="{FF2B5EF4-FFF2-40B4-BE49-F238E27FC236}">
                  <a16:creationId xmlns:a16="http://schemas.microsoft.com/office/drawing/2014/main" id="{D46D4A51-C3E8-48DB-8153-37ACCDE5FABB}"/>
                </a:ext>
              </a:extLst>
            </p:cNvPr>
            <p:cNvGrpSpPr/>
            <p:nvPr/>
          </p:nvGrpSpPr>
          <p:grpSpPr>
            <a:xfrm>
              <a:off x="3762745" y="1792813"/>
              <a:ext cx="272391" cy="1363245"/>
              <a:chOff x="2865598" y="2272349"/>
              <a:chExt cx="272391" cy="1363245"/>
            </a:xfrm>
          </p:grpSpPr>
          <p:cxnSp>
            <p:nvCxnSpPr>
              <p:cNvPr id="192" name="Straight Connector 191">
                <a:extLst>
                  <a:ext uri="{FF2B5EF4-FFF2-40B4-BE49-F238E27FC236}">
                    <a16:creationId xmlns:a16="http://schemas.microsoft.com/office/drawing/2014/main" id="{0D50412E-7ED2-46A0-BF56-CAB35B86D70E}"/>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12B91DF-FC2A-4D93-AC9B-6C4CA4F4661E}"/>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68CB1C65-CF13-4719-BEAD-2D3B8CE13E79}"/>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9D94FCF-B526-4D2B-B49F-1D41A1953AB2}"/>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C97BD4F-67ED-4201-9166-370A50C4E6E1}"/>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E35B9EA-77C6-4130-BC18-752BAD2E8F2D}"/>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C56C144-F245-47CC-8BA8-D1CFAC8CCD9F}"/>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A3983AB-E818-466C-9B65-4D0B6CC8314C}"/>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9718063-AECB-47A1-9DD4-C101C63BDF07}"/>
                  </a:ext>
                </a:extLst>
              </p:cNvPr>
              <p:cNvCxnSpPr>
                <a:cxnSpLocks/>
              </p:cNvCxnSpPr>
              <p:nvPr/>
            </p:nvCxnSpPr>
            <p:spPr>
              <a:xfrm flipV="1">
                <a:off x="3033913" y="2890878"/>
                <a:ext cx="0" cy="74471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6D803AA8-5E41-4AFA-893B-D7E2FA6BF6DA}"/>
                  </a:ext>
                </a:extLst>
              </p:cNvPr>
              <p:cNvGrpSpPr/>
              <p:nvPr/>
            </p:nvGrpSpPr>
            <p:grpSpPr>
              <a:xfrm>
                <a:off x="3034302" y="2771477"/>
                <a:ext cx="103687" cy="252914"/>
                <a:chOff x="3393232" y="2908462"/>
                <a:chExt cx="137349" cy="335022"/>
              </a:xfrm>
            </p:grpSpPr>
            <p:grpSp>
              <p:nvGrpSpPr>
                <p:cNvPr id="203" name="Group 202">
                  <a:extLst>
                    <a:ext uri="{FF2B5EF4-FFF2-40B4-BE49-F238E27FC236}">
                      <a16:creationId xmlns:a16="http://schemas.microsoft.com/office/drawing/2014/main" id="{0AECAF0B-0E40-4017-BF7E-B8894FFAFE56}"/>
                    </a:ext>
                  </a:extLst>
                </p:cNvPr>
                <p:cNvGrpSpPr/>
                <p:nvPr/>
              </p:nvGrpSpPr>
              <p:grpSpPr>
                <a:xfrm>
                  <a:off x="3430661" y="3035441"/>
                  <a:ext cx="99920" cy="80362"/>
                  <a:chOff x="3263877" y="1617133"/>
                  <a:chExt cx="194756" cy="156634"/>
                </a:xfrm>
              </p:grpSpPr>
              <p:sp>
                <p:nvSpPr>
                  <p:cNvPr id="207" name="Isosceles Triangle 206">
                    <a:extLst>
                      <a:ext uri="{FF2B5EF4-FFF2-40B4-BE49-F238E27FC236}">
                        <a16:creationId xmlns:a16="http://schemas.microsoft.com/office/drawing/2014/main" id="{50F65DD8-C593-4332-8B7C-B25AF2B3CA30}"/>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89AC69C-32BA-4D46-B3E5-B809FF842CB0}"/>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3559F1C4-62E2-497F-947C-EE2E87D34D88}"/>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6CBAC9E-CD33-4E24-AF2E-A6E86650CF9B}"/>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B9A08BE-219D-4E6E-A8ED-A5513255FFE1}"/>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2" name="Straight Connector 201">
                <a:extLst>
                  <a:ext uri="{FF2B5EF4-FFF2-40B4-BE49-F238E27FC236}">
                    <a16:creationId xmlns:a16="http://schemas.microsoft.com/office/drawing/2014/main" id="{22ECFD2F-7AF7-45C2-907D-87CF9A7B8E35}"/>
                  </a:ext>
                </a:extLst>
              </p:cNvPr>
              <p:cNvCxnSpPr>
                <a:cxnSpLocks/>
              </p:cNvCxnSpPr>
              <p:nvPr/>
            </p:nvCxnSpPr>
            <p:spPr>
              <a:xfrm flipV="1">
                <a:off x="3033913" y="2272349"/>
                <a:ext cx="0" cy="54453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13A2EDB9-0658-48E4-A571-7B775AEA8F5D}"/>
                </a:ext>
              </a:extLst>
            </p:cNvPr>
            <p:cNvGrpSpPr/>
            <p:nvPr/>
          </p:nvGrpSpPr>
          <p:grpSpPr>
            <a:xfrm>
              <a:off x="3762745" y="1080443"/>
              <a:ext cx="272391" cy="846273"/>
              <a:chOff x="2865598" y="2312410"/>
              <a:chExt cx="272391" cy="846273"/>
            </a:xfrm>
          </p:grpSpPr>
          <p:cxnSp>
            <p:nvCxnSpPr>
              <p:cNvPr id="175" name="Straight Connector 174">
                <a:extLst>
                  <a:ext uri="{FF2B5EF4-FFF2-40B4-BE49-F238E27FC236}">
                    <a16:creationId xmlns:a16="http://schemas.microsoft.com/office/drawing/2014/main" id="{6E4F5863-4277-4696-A3CE-26B9CAFD0948}"/>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2C58BD1-EE34-4A1F-85FE-B49DC92A2F69}"/>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C93209D-29CE-45B3-B109-5A79B1A53AF1}"/>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6B0F43A-B717-4099-B9FB-B9EF94B66CF3}"/>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836EABA-7B7B-4B63-A1B7-998008A91421}"/>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E3BB2BC-591B-4C4D-B495-BF7CCBD59794}"/>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E32355D-1535-4A72-92E5-EA8071B4A989}"/>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00A99C9-3693-45BD-937F-B90FC9EE238D}"/>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356E8CB-0B98-48D6-81C5-CBD1E128A63D}"/>
                  </a:ext>
                </a:extLst>
              </p:cNvPr>
              <p:cNvCxnSpPr>
                <a:cxnSpLocks/>
              </p:cNvCxnSpPr>
              <p:nvPr/>
            </p:nvCxnSpPr>
            <p:spPr>
              <a:xfrm flipV="1">
                <a:off x="3033913" y="2890877"/>
                <a:ext cx="0" cy="26780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BEA3A7D3-2E49-47A4-9760-4FE15B3CCCA3}"/>
                  </a:ext>
                </a:extLst>
              </p:cNvPr>
              <p:cNvGrpSpPr/>
              <p:nvPr/>
            </p:nvGrpSpPr>
            <p:grpSpPr>
              <a:xfrm>
                <a:off x="3034302" y="2771477"/>
                <a:ext cx="103687" cy="252914"/>
                <a:chOff x="3393232" y="2908462"/>
                <a:chExt cx="137349" cy="335022"/>
              </a:xfrm>
            </p:grpSpPr>
            <p:grpSp>
              <p:nvGrpSpPr>
                <p:cNvPr id="186" name="Group 185">
                  <a:extLst>
                    <a:ext uri="{FF2B5EF4-FFF2-40B4-BE49-F238E27FC236}">
                      <a16:creationId xmlns:a16="http://schemas.microsoft.com/office/drawing/2014/main" id="{54D0D063-DF9C-45D0-B2DE-E811C2B37374}"/>
                    </a:ext>
                  </a:extLst>
                </p:cNvPr>
                <p:cNvGrpSpPr/>
                <p:nvPr/>
              </p:nvGrpSpPr>
              <p:grpSpPr>
                <a:xfrm>
                  <a:off x="3430661" y="3035441"/>
                  <a:ext cx="99920" cy="80362"/>
                  <a:chOff x="3263877" y="1617133"/>
                  <a:chExt cx="194756" cy="156634"/>
                </a:xfrm>
              </p:grpSpPr>
              <p:sp>
                <p:nvSpPr>
                  <p:cNvPr id="190" name="Isosceles Triangle 189">
                    <a:extLst>
                      <a:ext uri="{FF2B5EF4-FFF2-40B4-BE49-F238E27FC236}">
                        <a16:creationId xmlns:a16="http://schemas.microsoft.com/office/drawing/2014/main" id="{249CFCF0-2551-41A0-BDA7-2F1FB6BAC820}"/>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D27C82EB-203D-4920-B7FF-5B6046CED055}"/>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465FFF05-8E05-4412-800D-BC717FD9394C}"/>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9355A5F-CAC9-48B4-BF6E-5DFA2A7F68D4}"/>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F2B35AF-6ADF-4F54-B4CD-40C7F2035959}"/>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5" name="Straight Connector 184">
                <a:extLst>
                  <a:ext uri="{FF2B5EF4-FFF2-40B4-BE49-F238E27FC236}">
                    <a16:creationId xmlns:a16="http://schemas.microsoft.com/office/drawing/2014/main" id="{64F74E99-0230-452C-BD99-56DA4BBB9294}"/>
                  </a:ext>
                </a:extLst>
              </p:cNvPr>
              <p:cNvCxnSpPr>
                <a:cxnSpLocks/>
              </p:cNvCxnSpPr>
              <p:nvPr/>
            </p:nvCxnSpPr>
            <p:spPr>
              <a:xfrm flipV="1">
                <a:off x="3033913" y="2312410"/>
                <a:ext cx="0" cy="504469"/>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84" name="Isosceles Triangle 83">
              <a:extLst>
                <a:ext uri="{FF2B5EF4-FFF2-40B4-BE49-F238E27FC236}">
                  <a16:creationId xmlns:a16="http://schemas.microsoft.com/office/drawing/2014/main" id="{4CD08867-3AF5-43A9-8F3F-F4F5F9C0DE23}"/>
                </a:ext>
              </a:extLst>
            </p:cNvPr>
            <p:cNvSpPr/>
            <p:nvPr/>
          </p:nvSpPr>
          <p:spPr>
            <a:xfrm rot="5400000">
              <a:off x="3539053" y="1927022"/>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12FA1FDD-33C7-45B7-B22B-7A787DC0EC23}"/>
                </a:ext>
              </a:extLst>
            </p:cNvPr>
            <p:cNvSpPr/>
            <p:nvPr/>
          </p:nvSpPr>
          <p:spPr>
            <a:xfrm rot="5400000">
              <a:off x="3539053" y="2181023"/>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468CF2E3-BACE-4E43-98AA-3629ABE191E5}"/>
                </a:ext>
              </a:extLst>
            </p:cNvPr>
            <p:cNvCxnSpPr/>
            <p:nvPr/>
          </p:nvCxnSpPr>
          <p:spPr>
            <a:xfrm>
              <a:off x="3762745" y="1739545"/>
              <a:ext cx="0" cy="24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1A9B4D8-E649-4757-A2FC-A979C1C47C14}"/>
                </a:ext>
              </a:extLst>
            </p:cNvPr>
            <p:cNvCxnSpPr/>
            <p:nvPr/>
          </p:nvCxnSpPr>
          <p:spPr>
            <a:xfrm flipH="1">
              <a:off x="3648608" y="1990725"/>
              <a:ext cx="1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D750A55-68FB-4E17-AF78-92DB3BBE2BF6}"/>
                </a:ext>
              </a:extLst>
            </p:cNvPr>
            <p:cNvCxnSpPr/>
            <p:nvPr/>
          </p:nvCxnSpPr>
          <p:spPr>
            <a:xfrm flipH="1">
              <a:off x="3648608" y="2244725"/>
              <a:ext cx="1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BF4E96E-1AD2-4C8E-B226-F1D6592B0C7C}"/>
                </a:ext>
              </a:extLst>
            </p:cNvPr>
            <p:cNvCxnSpPr/>
            <p:nvPr/>
          </p:nvCxnSpPr>
          <p:spPr>
            <a:xfrm>
              <a:off x="3762745" y="2247545"/>
              <a:ext cx="0" cy="248005"/>
            </a:xfrm>
            <a:prstGeom prst="line">
              <a:avLst/>
            </a:prstGeom>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486EFE9C-C82A-46A3-AC03-B8709B918BAF}"/>
                </a:ext>
              </a:extLst>
            </p:cNvPr>
            <p:cNvSpPr/>
            <p:nvPr/>
          </p:nvSpPr>
          <p:spPr>
            <a:xfrm>
              <a:off x="3908406" y="10641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Oval 90">
              <a:extLst>
                <a:ext uri="{FF2B5EF4-FFF2-40B4-BE49-F238E27FC236}">
                  <a16:creationId xmlns:a16="http://schemas.microsoft.com/office/drawing/2014/main" id="{D9D78E32-0F09-428C-A04E-5BD6208EF814}"/>
                </a:ext>
              </a:extLst>
            </p:cNvPr>
            <p:cNvSpPr/>
            <p:nvPr/>
          </p:nvSpPr>
          <p:spPr>
            <a:xfrm>
              <a:off x="3909201" y="3126362"/>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Oval 108">
              <a:extLst>
                <a:ext uri="{FF2B5EF4-FFF2-40B4-BE49-F238E27FC236}">
                  <a16:creationId xmlns:a16="http://schemas.microsoft.com/office/drawing/2014/main" id="{6F3CC1D7-11AF-4489-BF41-22DA32F8B722}"/>
                </a:ext>
              </a:extLst>
            </p:cNvPr>
            <p:cNvSpPr/>
            <p:nvPr/>
          </p:nvSpPr>
          <p:spPr>
            <a:xfrm>
              <a:off x="3909201" y="2104815"/>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1" name="Oval 110">
            <a:extLst>
              <a:ext uri="{FF2B5EF4-FFF2-40B4-BE49-F238E27FC236}">
                <a16:creationId xmlns:a16="http://schemas.microsoft.com/office/drawing/2014/main" id="{B9C4CF03-86FC-4D54-B4C4-B3C71C722A87}"/>
              </a:ext>
            </a:extLst>
          </p:cNvPr>
          <p:cNvSpPr/>
          <p:nvPr/>
        </p:nvSpPr>
        <p:spPr>
          <a:xfrm>
            <a:off x="4172914" y="2057181"/>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2" name="Group 111">
            <a:extLst>
              <a:ext uri="{FF2B5EF4-FFF2-40B4-BE49-F238E27FC236}">
                <a16:creationId xmlns:a16="http://schemas.microsoft.com/office/drawing/2014/main" id="{3B42D032-A394-417B-AC99-776786EEBB1E}"/>
              </a:ext>
            </a:extLst>
          </p:cNvPr>
          <p:cNvGrpSpPr/>
          <p:nvPr/>
        </p:nvGrpSpPr>
        <p:grpSpPr>
          <a:xfrm rot="16200000">
            <a:off x="4319071" y="2563377"/>
            <a:ext cx="222089" cy="69827"/>
            <a:chOff x="4734087" y="1723026"/>
            <a:chExt cx="488153" cy="153479"/>
          </a:xfrm>
        </p:grpSpPr>
        <p:sp>
          <p:nvSpPr>
            <p:cNvPr id="155" name="Block Arc 154">
              <a:extLst>
                <a:ext uri="{FF2B5EF4-FFF2-40B4-BE49-F238E27FC236}">
                  <a16:creationId xmlns:a16="http://schemas.microsoft.com/office/drawing/2014/main" id="{C7F365B3-C959-484D-B8B7-74E18D1E253C}"/>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a:extLst>
                <a:ext uri="{FF2B5EF4-FFF2-40B4-BE49-F238E27FC236}">
                  <a16:creationId xmlns:a16="http://schemas.microsoft.com/office/drawing/2014/main" id="{7FF40D4E-0F40-4D13-A7B7-15240E7B616D}"/>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Block Arc 156">
              <a:extLst>
                <a:ext uri="{FF2B5EF4-FFF2-40B4-BE49-F238E27FC236}">
                  <a16:creationId xmlns:a16="http://schemas.microsoft.com/office/drawing/2014/main" id="{DDB54E8D-A9B7-4108-909B-FA9DB4D4AD16}"/>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Block Arc 157">
              <a:extLst>
                <a:ext uri="{FF2B5EF4-FFF2-40B4-BE49-F238E27FC236}">
                  <a16:creationId xmlns:a16="http://schemas.microsoft.com/office/drawing/2014/main" id="{7804484C-B3A5-4F44-BF3C-29CE139BF5E6}"/>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112">
            <a:extLst>
              <a:ext uri="{FF2B5EF4-FFF2-40B4-BE49-F238E27FC236}">
                <a16:creationId xmlns:a16="http://schemas.microsoft.com/office/drawing/2014/main" id="{B08EFB00-E242-41EF-A169-1DD899B426A0}"/>
              </a:ext>
            </a:extLst>
          </p:cNvPr>
          <p:cNvGrpSpPr/>
          <p:nvPr/>
        </p:nvGrpSpPr>
        <p:grpSpPr>
          <a:xfrm rot="16200000">
            <a:off x="4319071" y="1891866"/>
            <a:ext cx="222089" cy="69827"/>
            <a:chOff x="4734087" y="1723026"/>
            <a:chExt cx="488153" cy="153479"/>
          </a:xfrm>
        </p:grpSpPr>
        <p:sp>
          <p:nvSpPr>
            <p:cNvPr id="151" name="Block Arc 150">
              <a:extLst>
                <a:ext uri="{FF2B5EF4-FFF2-40B4-BE49-F238E27FC236}">
                  <a16:creationId xmlns:a16="http://schemas.microsoft.com/office/drawing/2014/main" id="{FEE18F44-343D-4865-9CD9-CD85CEFF4AE6}"/>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Block Arc 151">
              <a:extLst>
                <a:ext uri="{FF2B5EF4-FFF2-40B4-BE49-F238E27FC236}">
                  <a16:creationId xmlns:a16="http://schemas.microsoft.com/office/drawing/2014/main" id="{98684138-2BD9-40E7-80C0-F9989943D5D6}"/>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Block Arc 152">
              <a:extLst>
                <a:ext uri="{FF2B5EF4-FFF2-40B4-BE49-F238E27FC236}">
                  <a16:creationId xmlns:a16="http://schemas.microsoft.com/office/drawing/2014/main" id="{E9A9443C-39D8-4C43-8B2B-842E3CC26D37}"/>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Block Arc 153">
              <a:extLst>
                <a:ext uri="{FF2B5EF4-FFF2-40B4-BE49-F238E27FC236}">
                  <a16:creationId xmlns:a16="http://schemas.microsoft.com/office/drawing/2014/main" id="{FC908F0A-3EC5-4D0F-A582-1322DC806150}"/>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14" name="Straight Connector 113">
            <a:extLst>
              <a:ext uri="{FF2B5EF4-FFF2-40B4-BE49-F238E27FC236}">
                <a16:creationId xmlns:a16="http://schemas.microsoft.com/office/drawing/2014/main" id="{EB0584FB-AC9D-4FF4-AF54-51E4E0F109E8}"/>
              </a:ext>
            </a:extLst>
          </p:cNvPr>
          <p:cNvCxnSpPr>
            <a:cxnSpLocks/>
          </p:cNvCxnSpPr>
          <p:nvPr/>
        </p:nvCxnSpPr>
        <p:spPr>
          <a:xfrm>
            <a:off x="4432210" y="2034820"/>
            <a:ext cx="0" cy="455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93C17F0-F78D-4B7E-84EE-B6FA1082AC53}"/>
              </a:ext>
            </a:extLst>
          </p:cNvPr>
          <p:cNvCxnSpPr>
            <a:cxnSpLocks/>
          </p:cNvCxnSpPr>
          <p:nvPr/>
        </p:nvCxnSpPr>
        <p:spPr>
          <a:xfrm>
            <a:off x="4354798" y="1815745"/>
            <a:ext cx="0" cy="89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50A6E70-CCDE-4CC6-A433-7416CD6876F4}"/>
              </a:ext>
            </a:extLst>
          </p:cNvPr>
          <p:cNvCxnSpPr>
            <a:cxnSpLocks/>
          </p:cNvCxnSpPr>
          <p:nvPr/>
        </p:nvCxnSpPr>
        <p:spPr>
          <a:xfrm>
            <a:off x="4377817" y="1815745"/>
            <a:ext cx="0" cy="893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94B51F1-549F-4D85-BAC9-0CD5B8B3C9ED}"/>
              </a:ext>
            </a:extLst>
          </p:cNvPr>
          <p:cNvCxnSpPr>
            <a:cxnSpLocks/>
          </p:cNvCxnSpPr>
          <p:nvPr/>
        </p:nvCxnSpPr>
        <p:spPr>
          <a:xfrm>
            <a:off x="4429829" y="1583532"/>
            <a:ext cx="0" cy="233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54E9637-D16A-4D93-B7AC-2B8EBABF2316}"/>
              </a:ext>
            </a:extLst>
          </p:cNvPr>
          <p:cNvCxnSpPr>
            <a:cxnSpLocks/>
          </p:cNvCxnSpPr>
          <p:nvPr/>
        </p:nvCxnSpPr>
        <p:spPr>
          <a:xfrm>
            <a:off x="4429829" y="2709863"/>
            <a:ext cx="0" cy="233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992785B-026A-4D6E-B52A-EA68DF7AD285}"/>
              </a:ext>
            </a:extLst>
          </p:cNvPr>
          <p:cNvCxnSpPr>
            <a:cxnSpLocks/>
          </p:cNvCxnSpPr>
          <p:nvPr/>
        </p:nvCxnSpPr>
        <p:spPr>
          <a:xfrm>
            <a:off x="4426381" y="1586166"/>
            <a:ext cx="439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5B8E34C-BC40-4358-AC10-539B37FDCA6D}"/>
              </a:ext>
            </a:extLst>
          </p:cNvPr>
          <p:cNvCxnSpPr>
            <a:cxnSpLocks/>
          </p:cNvCxnSpPr>
          <p:nvPr/>
        </p:nvCxnSpPr>
        <p:spPr>
          <a:xfrm>
            <a:off x="4426381" y="2938717"/>
            <a:ext cx="34451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275B3191-D843-4714-9539-F0BCF46ACDBE}"/>
              </a:ext>
            </a:extLst>
          </p:cNvPr>
          <p:cNvGrpSpPr/>
          <p:nvPr/>
        </p:nvGrpSpPr>
        <p:grpSpPr>
          <a:xfrm rot="5400000">
            <a:off x="4527167" y="1522073"/>
            <a:ext cx="164537" cy="132332"/>
            <a:chOff x="3263877" y="1617133"/>
            <a:chExt cx="194756" cy="156634"/>
          </a:xfrm>
        </p:grpSpPr>
        <p:sp>
          <p:nvSpPr>
            <p:cNvPr id="149" name="Isosceles Triangle 148">
              <a:extLst>
                <a:ext uri="{FF2B5EF4-FFF2-40B4-BE49-F238E27FC236}">
                  <a16:creationId xmlns:a16="http://schemas.microsoft.com/office/drawing/2014/main" id="{FDB24DE9-AB0A-44BD-9E5B-4CDD91B7A168}"/>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A36EB847-A8FC-401B-BE5B-552B0FC862CA}"/>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84445EE1-8426-4146-B0A8-87EACCA5C415}"/>
              </a:ext>
            </a:extLst>
          </p:cNvPr>
          <p:cNvGrpSpPr/>
          <p:nvPr/>
        </p:nvGrpSpPr>
        <p:grpSpPr>
          <a:xfrm rot="5400000">
            <a:off x="4527167" y="2874624"/>
            <a:ext cx="164537" cy="132332"/>
            <a:chOff x="3263877" y="1617133"/>
            <a:chExt cx="194756" cy="156634"/>
          </a:xfrm>
        </p:grpSpPr>
        <p:sp>
          <p:nvSpPr>
            <p:cNvPr id="147" name="Isosceles Triangle 146">
              <a:extLst>
                <a:ext uri="{FF2B5EF4-FFF2-40B4-BE49-F238E27FC236}">
                  <a16:creationId xmlns:a16="http://schemas.microsoft.com/office/drawing/2014/main" id="{50E56F43-4664-4D89-A631-DF00EEE326E9}"/>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D3D55F7E-C6B6-49F1-A57A-217A1AD6E97A}"/>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EB416597-970A-4F77-BC05-A113ACBDE74C}"/>
              </a:ext>
            </a:extLst>
          </p:cNvPr>
          <p:cNvGrpSpPr/>
          <p:nvPr/>
        </p:nvGrpSpPr>
        <p:grpSpPr>
          <a:xfrm>
            <a:off x="5419957" y="1541156"/>
            <a:ext cx="172945" cy="88873"/>
            <a:chOff x="7568022" y="2184789"/>
            <a:chExt cx="265045" cy="190863"/>
          </a:xfrm>
        </p:grpSpPr>
        <p:sp>
          <p:nvSpPr>
            <p:cNvPr id="145" name="Block Arc 144">
              <a:extLst>
                <a:ext uri="{FF2B5EF4-FFF2-40B4-BE49-F238E27FC236}">
                  <a16:creationId xmlns:a16="http://schemas.microsoft.com/office/drawing/2014/main" id="{7B3924CF-5631-42FB-B91C-70E31B460BC4}"/>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Block Arc 145">
              <a:extLst>
                <a:ext uri="{FF2B5EF4-FFF2-40B4-BE49-F238E27FC236}">
                  <a16:creationId xmlns:a16="http://schemas.microsoft.com/office/drawing/2014/main" id="{7E039B6A-0D9F-4389-A73C-BCD260445662}"/>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24" name="Straight Connector 123">
            <a:extLst>
              <a:ext uri="{FF2B5EF4-FFF2-40B4-BE49-F238E27FC236}">
                <a16:creationId xmlns:a16="http://schemas.microsoft.com/office/drawing/2014/main" id="{43ECC37C-D599-49E5-A59D-1AC96F19D2FA}"/>
              </a:ext>
            </a:extLst>
          </p:cNvPr>
          <p:cNvCxnSpPr>
            <a:cxnSpLocks/>
            <a:stCxn id="146" idx="0"/>
          </p:cNvCxnSpPr>
          <p:nvPr/>
        </p:nvCxnSpPr>
        <p:spPr>
          <a:xfrm>
            <a:off x="5592902" y="1585592"/>
            <a:ext cx="215559" cy="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7CA3DFC-95EC-4E58-81F1-4788160A7EFC}"/>
              </a:ext>
            </a:extLst>
          </p:cNvPr>
          <p:cNvCxnSpPr>
            <a:cxnSpLocks/>
          </p:cNvCxnSpPr>
          <p:nvPr/>
        </p:nvCxnSpPr>
        <p:spPr>
          <a:xfrm>
            <a:off x="4768760" y="1583532"/>
            <a:ext cx="0" cy="1357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745D706-E4A3-462B-A997-B33672FEAD4D}"/>
              </a:ext>
            </a:extLst>
          </p:cNvPr>
          <p:cNvCxnSpPr>
            <a:cxnSpLocks/>
          </p:cNvCxnSpPr>
          <p:nvPr/>
        </p:nvCxnSpPr>
        <p:spPr>
          <a:xfrm>
            <a:off x="4429556" y="2262441"/>
            <a:ext cx="465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4C9AEB7-CA67-4220-A7F2-902ECA631C44}"/>
              </a:ext>
            </a:extLst>
          </p:cNvPr>
          <p:cNvCxnSpPr>
            <a:cxnSpLocks/>
          </p:cNvCxnSpPr>
          <p:nvPr/>
        </p:nvCxnSpPr>
        <p:spPr>
          <a:xfrm>
            <a:off x="4889931" y="2259266"/>
            <a:ext cx="0" cy="678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9DC42AD-FAF6-4841-8C7B-79C9891C2EE5}"/>
              </a:ext>
            </a:extLst>
          </p:cNvPr>
          <p:cNvCxnSpPr>
            <a:cxnSpLocks/>
          </p:cNvCxnSpPr>
          <p:nvPr/>
        </p:nvCxnSpPr>
        <p:spPr>
          <a:xfrm>
            <a:off x="4888132" y="2935542"/>
            <a:ext cx="336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3F48531-C2B0-4EFD-9001-55EF1B1A1B39}"/>
              </a:ext>
            </a:extLst>
          </p:cNvPr>
          <p:cNvCxnSpPr>
            <a:cxnSpLocks/>
          </p:cNvCxnSpPr>
          <p:nvPr/>
        </p:nvCxnSpPr>
        <p:spPr>
          <a:xfrm flipV="1">
            <a:off x="5216529" y="1583532"/>
            <a:ext cx="0" cy="623697"/>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CE3CA31-1958-4775-BBE2-69EEAC36D5D4}"/>
              </a:ext>
            </a:extLst>
          </p:cNvPr>
          <p:cNvCxnSpPr>
            <a:cxnSpLocks/>
          </p:cNvCxnSpPr>
          <p:nvPr/>
        </p:nvCxnSpPr>
        <p:spPr>
          <a:xfrm flipH="1">
            <a:off x="5143722" y="2206267"/>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ED5690E-C428-445C-9764-9668C63AB89A}"/>
              </a:ext>
            </a:extLst>
          </p:cNvPr>
          <p:cNvCxnSpPr>
            <a:cxnSpLocks/>
          </p:cNvCxnSpPr>
          <p:nvPr/>
        </p:nvCxnSpPr>
        <p:spPr>
          <a:xfrm flipH="1">
            <a:off x="5143722" y="2254204"/>
            <a:ext cx="14593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65DE408-5003-4455-962B-798A6AF858B3}"/>
              </a:ext>
            </a:extLst>
          </p:cNvPr>
          <p:cNvCxnSpPr>
            <a:cxnSpLocks/>
          </p:cNvCxnSpPr>
          <p:nvPr/>
        </p:nvCxnSpPr>
        <p:spPr>
          <a:xfrm flipV="1">
            <a:off x="5216529" y="2254207"/>
            <a:ext cx="0" cy="683942"/>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A8C184BF-606F-4763-87EB-1BF06F48B4B5}"/>
              </a:ext>
            </a:extLst>
          </p:cNvPr>
          <p:cNvSpPr/>
          <p:nvPr/>
        </p:nvSpPr>
        <p:spPr>
          <a:xfrm>
            <a:off x="5195700" y="290966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4" name="Oval 133">
            <a:extLst>
              <a:ext uri="{FF2B5EF4-FFF2-40B4-BE49-F238E27FC236}">
                <a16:creationId xmlns:a16="http://schemas.microsoft.com/office/drawing/2014/main" id="{89D9DABA-329F-4969-89A5-111E09D3B598}"/>
              </a:ext>
            </a:extLst>
          </p:cNvPr>
          <p:cNvSpPr/>
          <p:nvPr/>
        </p:nvSpPr>
        <p:spPr>
          <a:xfrm>
            <a:off x="5195700" y="1564263"/>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5" name="Oval 134">
            <a:extLst>
              <a:ext uri="{FF2B5EF4-FFF2-40B4-BE49-F238E27FC236}">
                <a16:creationId xmlns:a16="http://schemas.microsoft.com/office/drawing/2014/main" id="{2CD3AAB4-0C29-4076-AC9A-5351374BAF89}"/>
              </a:ext>
            </a:extLst>
          </p:cNvPr>
          <p:cNvSpPr/>
          <p:nvPr/>
        </p:nvSpPr>
        <p:spPr>
          <a:xfrm>
            <a:off x="4746001" y="1564263"/>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6" name="Oval 135">
            <a:extLst>
              <a:ext uri="{FF2B5EF4-FFF2-40B4-BE49-F238E27FC236}">
                <a16:creationId xmlns:a16="http://schemas.microsoft.com/office/drawing/2014/main" id="{025F7BF5-BE25-4CC8-87C1-1CC83AFFA1F3}"/>
              </a:ext>
            </a:extLst>
          </p:cNvPr>
          <p:cNvSpPr/>
          <p:nvPr/>
        </p:nvSpPr>
        <p:spPr>
          <a:xfrm>
            <a:off x="4412626" y="2238157"/>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8656C32C-04CC-4695-9883-3050EA19CB55}"/>
              </a:ext>
            </a:extLst>
          </p:cNvPr>
          <p:cNvCxnSpPr/>
          <p:nvPr/>
        </p:nvCxnSpPr>
        <p:spPr>
          <a:xfrm>
            <a:off x="1085063" y="2456247"/>
            <a:ext cx="0" cy="145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E5C4DB0-93E0-44FF-93EC-A3540B36894C}"/>
              </a:ext>
            </a:extLst>
          </p:cNvPr>
          <p:cNvCxnSpPr/>
          <p:nvPr/>
        </p:nvCxnSpPr>
        <p:spPr>
          <a:xfrm>
            <a:off x="1470826" y="2456247"/>
            <a:ext cx="0" cy="145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F6D2FBBB-F455-4A9F-8017-DA5FEB4A6304}"/>
              </a:ext>
            </a:extLst>
          </p:cNvPr>
          <p:cNvCxnSpPr>
            <a:cxnSpLocks/>
          </p:cNvCxnSpPr>
          <p:nvPr/>
        </p:nvCxnSpPr>
        <p:spPr>
          <a:xfrm flipH="1">
            <a:off x="1081278" y="2594821"/>
            <a:ext cx="146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5D9A08F0-CA4B-467D-A55E-E1E5D08198FF}"/>
              </a:ext>
            </a:extLst>
          </p:cNvPr>
          <p:cNvCxnSpPr>
            <a:cxnSpLocks/>
          </p:cNvCxnSpPr>
          <p:nvPr/>
        </p:nvCxnSpPr>
        <p:spPr>
          <a:xfrm flipH="1">
            <a:off x="1328928" y="2597996"/>
            <a:ext cx="146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2605B56-6758-483A-A6B9-AD62C6606E78}"/>
              </a:ext>
            </a:extLst>
          </p:cNvPr>
          <p:cNvCxnSpPr>
            <a:cxnSpLocks/>
          </p:cNvCxnSpPr>
          <p:nvPr/>
        </p:nvCxnSpPr>
        <p:spPr>
          <a:xfrm flipH="1">
            <a:off x="1214360" y="2595615"/>
            <a:ext cx="115843" cy="42401"/>
          </a:xfrm>
          <a:prstGeom prst="line">
            <a:avLst/>
          </a:prstGeom>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CEDE112F-36C7-4B90-B794-26265EBF1EDB}"/>
              </a:ext>
            </a:extLst>
          </p:cNvPr>
          <p:cNvSpPr/>
          <p:nvPr/>
        </p:nvSpPr>
        <p:spPr>
          <a:xfrm>
            <a:off x="1245281" y="2779835"/>
            <a:ext cx="73843" cy="170899"/>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1" name="Straight Connector 260">
            <a:extLst>
              <a:ext uri="{FF2B5EF4-FFF2-40B4-BE49-F238E27FC236}">
                <a16:creationId xmlns:a16="http://schemas.microsoft.com/office/drawing/2014/main" id="{F83D53FF-4461-4C84-96CB-22A9BBCE2999}"/>
              </a:ext>
            </a:extLst>
          </p:cNvPr>
          <p:cNvCxnSpPr>
            <a:cxnSpLocks/>
          </p:cNvCxnSpPr>
          <p:nvPr/>
        </p:nvCxnSpPr>
        <p:spPr>
          <a:xfrm>
            <a:off x="1277944" y="2610349"/>
            <a:ext cx="0" cy="17021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61AB7AD5-EFA4-4777-9588-90858BC8A059}"/>
              </a:ext>
            </a:extLst>
          </p:cNvPr>
          <p:cNvCxnSpPr>
            <a:cxnSpLocks/>
          </p:cNvCxnSpPr>
          <p:nvPr/>
        </p:nvCxnSpPr>
        <p:spPr>
          <a:xfrm flipH="1">
            <a:off x="1165074" y="2857779"/>
            <a:ext cx="81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A87E469-58F6-4F74-AEC8-D4A41A4A6816}"/>
              </a:ext>
            </a:extLst>
          </p:cNvPr>
          <p:cNvCxnSpPr>
            <a:cxnSpLocks/>
          </p:cNvCxnSpPr>
          <p:nvPr/>
        </p:nvCxnSpPr>
        <p:spPr>
          <a:xfrm flipH="1">
            <a:off x="1319855" y="2857779"/>
            <a:ext cx="81686" cy="0"/>
          </a:xfrm>
          <a:prstGeom prst="line">
            <a:avLst/>
          </a:prstGeom>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27016A92-307F-4A71-AAB1-1D8CC850C1E8}"/>
              </a:ext>
            </a:extLst>
          </p:cNvPr>
          <p:cNvSpPr/>
          <p:nvPr/>
        </p:nvSpPr>
        <p:spPr>
          <a:xfrm>
            <a:off x="1449367" y="24357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5" name="Oval 264">
            <a:extLst>
              <a:ext uri="{FF2B5EF4-FFF2-40B4-BE49-F238E27FC236}">
                <a16:creationId xmlns:a16="http://schemas.microsoft.com/office/drawing/2014/main" id="{14A2CE12-C5BF-446A-81F2-D5699BEF98C7}"/>
              </a:ext>
            </a:extLst>
          </p:cNvPr>
          <p:cNvSpPr/>
          <p:nvPr/>
        </p:nvSpPr>
        <p:spPr>
          <a:xfrm>
            <a:off x="1061223" y="243579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6" name="Isosceles Triangle 265">
            <a:extLst>
              <a:ext uri="{FF2B5EF4-FFF2-40B4-BE49-F238E27FC236}">
                <a16:creationId xmlns:a16="http://schemas.microsoft.com/office/drawing/2014/main" id="{6451BE76-1E70-4CB3-A417-07DC040F501F}"/>
              </a:ext>
            </a:extLst>
          </p:cNvPr>
          <p:cNvSpPr/>
          <p:nvPr/>
        </p:nvSpPr>
        <p:spPr>
          <a:xfrm rot="5400000">
            <a:off x="2010138" y="3476421"/>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1FDCD18D-98DE-49F0-A330-76D090DAD5AB}"/>
              </a:ext>
            </a:extLst>
          </p:cNvPr>
          <p:cNvCxnSpPr>
            <a:cxnSpLocks/>
          </p:cNvCxnSpPr>
          <p:nvPr/>
        </p:nvCxnSpPr>
        <p:spPr>
          <a:xfrm>
            <a:off x="2192186" y="3129347"/>
            <a:ext cx="0" cy="411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CB5E723C-A794-4E72-A69E-CE87E67678B3}"/>
              </a:ext>
            </a:extLst>
          </p:cNvPr>
          <p:cNvCxnSpPr>
            <a:cxnSpLocks/>
          </p:cNvCxnSpPr>
          <p:nvPr/>
        </p:nvCxnSpPr>
        <p:spPr>
          <a:xfrm flipH="1">
            <a:off x="2113943" y="3543522"/>
            <a:ext cx="816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1" name="Group 270">
            <a:extLst>
              <a:ext uri="{FF2B5EF4-FFF2-40B4-BE49-F238E27FC236}">
                <a16:creationId xmlns:a16="http://schemas.microsoft.com/office/drawing/2014/main" id="{D14344A1-2B8E-4A82-BBCC-7D0855ECADD0}"/>
              </a:ext>
            </a:extLst>
          </p:cNvPr>
          <p:cNvGrpSpPr/>
          <p:nvPr/>
        </p:nvGrpSpPr>
        <p:grpSpPr>
          <a:xfrm>
            <a:off x="243852" y="2033280"/>
            <a:ext cx="172945" cy="88873"/>
            <a:chOff x="7568022" y="2184789"/>
            <a:chExt cx="265045" cy="190863"/>
          </a:xfrm>
        </p:grpSpPr>
        <p:sp>
          <p:nvSpPr>
            <p:cNvPr id="272" name="Block Arc 271">
              <a:extLst>
                <a:ext uri="{FF2B5EF4-FFF2-40B4-BE49-F238E27FC236}">
                  <a16:creationId xmlns:a16="http://schemas.microsoft.com/office/drawing/2014/main" id="{64484A95-1351-425E-A964-7A346EE6EFAC}"/>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Block Arc 272">
              <a:extLst>
                <a:ext uri="{FF2B5EF4-FFF2-40B4-BE49-F238E27FC236}">
                  <a16:creationId xmlns:a16="http://schemas.microsoft.com/office/drawing/2014/main" id="{AFAFD9EB-8E98-47DC-92E0-A283CD4F6428}"/>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76" name="Straight Connector 275">
            <a:extLst>
              <a:ext uri="{FF2B5EF4-FFF2-40B4-BE49-F238E27FC236}">
                <a16:creationId xmlns:a16="http://schemas.microsoft.com/office/drawing/2014/main" id="{587D2A26-2FC7-4857-85F5-B68E8E911B77}"/>
              </a:ext>
            </a:extLst>
          </p:cNvPr>
          <p:cNvCxnSpPr>
            <a:cxnSpLocks/>
            <a:endCxn id="272" idx="0"/>
          </p:cNvCxnSpPr>
          <p:nvPr/>
        </p:nvCxnSpPr>
        <p:spPr>
          <a:xfrm>
            <a:off x="77072" y="2077716"/>
            <a:ext cx="166780" cy="1"/>
          </a:xfrm>
          <a:prstGeom prst="line">
            <a:avLst/>
          </a:prstGeom>
        </p:spPr>
        <p:style>
          <a:lnRef idx="1">
            <a:schemeClr val="accent1"/>
          </a:lnRef>
          <a:fillRef idx="0">
            <a:schemeClr val="accent1"/>
          </a:fillRef>
          <a:effectRef idx="0">
            <a:schemeClr val="accent1"/>
          </a:effectRef>
          <a:fontRef idx="minor">
            <a:schemeClr val="tx1"/>
          </a:fontRef>
        </p:style>
      </p:cxnSp>
      <p:sp>
        <p:nvSpPr>
          <p:cNvPr id="280" name="Rectangle 279">
            <a:extLst>
              <a:ext uri="{FF2B5EF4-FFF2-40B4-BE49-F238E27FC236}">
                <a16:creationId xmlns:a16="http://schemas.microsoft.com/office/drawing/2014/main" id="{A030AB36-E1C5-4911-9D96-14E375A5EBFC}"/>
              </a:ext>
            </a:extLst>
          </p:cNvPr>
          <p:cNvSpPr/>
          <p:nvPr/>
        </p:nvSpPr>
        <p:spPr>
          <a:xfrm>
            <a:off x="3350635" y="2030424"/>
            <a:ext cx="160132" cy="489076"/>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81" name="Group 280">
            <a:extLst>
              <a:ext uri="{FF2B5EF4-FFF2-40B4-BE49-F238E27FC236}">
                <a16:creationId xmlns:a16="http://schemas.microsoft.com/office/drawing/2014/main" id="{76976855-A1BD-42C5-8A96-189B307FBA37}"/>
              </a:ext>
            </a:extLst>
          </p:cNvPr>
          <p:cNvGrpSpPr/>
          <p:nvPr/>
        </p:nvGrpSpPr>
        <p:grpSpPr>
          <a:xfrm>
            <a:off x="3580030" y="1952356"/>
            <a:ext cx="272391" cy="1363245"/>
            <a:chOff x="2865598" y="2272349"/>
            <a:chExt cx="272391" cy="1363245"/>
          </a:xfrm>
        </p:grpSpPr>
        <p:cxnSp>
          <p:nvCxnSpPr>
            <p:cNvPr id="309" name="Straight Connector 308">
              <a:extLst>
                <a:ext uri="{FF2B5EF4-FFF2-40B4-BE49-F238E27FC236}">
                  <a16:creationId xmlns:a16="http://schemas.microsoft.com/office/drawing/2014/main" id="{E39091F1-E73E-46CE-A837-B847D6EAEE22}"/>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8826A8A-F94B-44B0-AD7B-DA22CF492238}"/>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CF623B90-7A8F-46C3-9A1A-AEB567ADE797}"/>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E4DAF2B-BB49-4AD1-9A61-378383BA02A6}"/>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7928B90E-3F3E-4E8C-A232-FEF5D5A4985D}"/>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4A45E41-E801-41C8-8EF4-A9D0E18C5423}"/>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A8AB6201-FDC5-4754-B936-FBF13CA237C2}"/>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4289ED1-1907-4CC3-9124-7288E7EEC9DC}"/>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22AC6C8F-53DF-4B24-B888-384699D6DC64}"/>
                </a:ext>
              </a:extLst>
            </p:cNvPr>
            <p:cNvCxnSpPr>
              <a:cxnSpLocks/>
            </p:cNvCxnSpPr>
            <p:nvPr/>
          </p:nvCxnSpPr>
          <p:spPr>
            <a:xfrm flipV="1">
              <a:off x="3033913" y="2890878"/>
              <a:ext cx="0" cy="74471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18" name="Group 317">
              <a:extLst>
                <a:ext uri="{FF2B5EF4-FFF2-40B4-BE49-F238E27FC236}">
                  <a16:creationId xmlns:a16="http://schemas.microsoft.com/office/drawing/2014/main" id="{A6BE4276-A56C-4427-89F6-EFC7D7142DCB}"/>
                </a:ext>
              </a:extLst>
            </p:cNvPr>
            <p:cNvGrpSpPr/>
            <p:nvPr/>
          </p:nvGrpSpPr>
          <p:grpSpPr>
            <a:xfrm>
              <a:off x="3034302" y="2771477"/>
              <a:ext cx="103687" cy="252914"/>
              <a:chOff x="3393232" y="2908462"/>
              <a:chExt cx="137349" cy="335022"/>
            </a:xfrm>
          </p:grpSpPr>
          <p:grpSp>
            <p:nvGrpSpPr>
              <p:cNvPr id="320" name="Group 319">
                <a:extLst>
                  <a:ext uri="{FF2B5EF4-FFF2-40B4-BE49-F238E27FC236}">
                    <a16:creationId xmlns:a16="http://schemas.microsoft.com/office/drawing/2014/main" id="{CC2C9AED-D08A-4174-880A-A2AEEBBA0365}"/>
                  </a:ext>
                </a:extLst>
              </p:cNvPr>
              <p:cNvGrpSpPr/>
              <p:nvPr/>
            </p:nvGrpSpPr>
            <p:grpSpPr>
              <a:xfrm>
                <a:off x="3430661" y="3035441"/>
                <a:ext cx="99920" cy="80362"/>
                <a:chOff x="3263877" y="1617133"/>
                <a:chExt cx="194756" cy="156634"/>
              </a:xfrm>
            </p:grpSpPr>
            <p:sp>
              <p:nvSpPr>
                <p:cNvPr id="324" name="Isosceles Triangle 323">
                  <a:extLst>
                    <a:ext uri="{FF2B5EF4-FFF2-40B4-BE49-F238E27FC236}">
                      <a16:creationId xmlns:a16="http://schemas.microsoft.com/office/drawing/2014/main" id="{79D3888C-6E85-431E-8E6D-CC4DE7F830F0}"/>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a:extLst>
                    <a:ext uri="{FF2B5EF4-FFF2-40B4-BE49-F238E27FC236}">
                      <a16:creationId xmlns:a16="http://schemas.microsoft.com/office/drawing/2014/main" id="{A4D88A1E-F42D-4A89-BD63-629401DDAEAA}"/>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1" name="Straight Connector 320">
                <a:extLst>
                  <a:ext uri="{FF2B5EF4-FFF2-40B4-BE49-F238E27FC236}">
                    <a16:creationId xmlns:a16="http://schemas.microsoft.com/office/drawing/2014/main" id="{D76EE530-4B47-423B-8C7F-E78D73522F65}"/>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8AF19662-1477-47F0-BD38-44B286467DD0}"/>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C660FE3-37FD-4901-8C6E-3A70BF56FAB6}"/>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9494C414-C580-48F0-98C2-1CBFCF49CB43}"/>
                </a:ext>
              </a:extLst>
            </p:cNvPr>
            <p:cNvCxnSpPr>
              <a:cxnSpLocks/>
            </p:cNvCxnSpPr>
            <p:nvPr/>
          </p:nvCxnSpPr>
          <p:spPr>
            <a:xfrm flipV="1">
              <a:off x="3033913" y="2272349"/>
              <a:ext cx="0" cy="54453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282" name="Group 281">
            <a:extLst>
              <a:ext uri="{FF2B5EF4-FFF2-40B4-BE49-F238E27FC236}">
                <a16:creationId xmlns:a16="http://schemas.microsoft.com/office/drawing/2014/main" id="{17ED524D-7231-4D4D-8A34-454AF28F2639}"/>
              </a:ext>
            </a:extLst>
          </p:cNvPr>
          <p:cNvGrpSpPr/>
          <p:nvPr/>
        </p:nvGrpSpPr>
        <p:grpSpPr>
          <a:xfrm>
            <a:off x="3580030" y="1239986"/>
            <a:ext cx="272391" cy="846273"/>
            <a:chOff x="2865598" y="2312410"/>
            <a:chExt cx="272391" cy="846273"/>
          </a:xfrm>
        </p:grpSpPr>
        <p:cxnSp>
          <p:nvCxnSpPr>
            <p:cNvPr id="292" name="Straight Connector 291">
              <a:extLst>
                <a:ext uri="{FF2B5EF4-FFF2-40B4-BE49-F238E27FC236}">
                  <a16:creationId xmlns:a16="http://schemas.microsoft.com/office/drawing/2014/main" id="{3A0AF43C-A300-4767-B9FC-66BF50077771}"/>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37778D7-C7D6-4D79-A9E2-51A1FE787206}"/>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FE18A9A-6053-4A57-8EFD-E13D2D9B1118}"/>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5F989CDE-2DA2-441C-9357-BE4A55568174}"/>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CB31F71F-84FB-434D-A147-B840764645E5}"/>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E000B5B-D41E-4C68-AACD-42702601DB8E}"/>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50BEF1E-00B9-4D5F-ABFA-1DA07504AC23}"/>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D9B70AE-433B-4F20-BD22-12C828277E93}"/>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54B28871-2125-4985-B33C-7E120A15B665}"/>
                </a:ext>
              </a:extLst>
            </p:cNvPr>
            <p:cNvCxnSpPr>
              <a:cxnSpLocks/>
            </p:cNvCxnSpPr>
            <p:nvPr/>
          </p:nvCxnSpPr>
          <p:spPr>
            <a:xfrm flipV="1">
              <a:off x="3033913" y="2890877"/>
              <a:ext cx="0" cy="267806"/>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7938F3C1-5916-4038-9A39-D254B3FAA177}"/>
                </a:ext>
              </a:extLst>
            </p:cNvPr>
            <p:cNvGrpSpPr/>
            <p:nvPr/>
          </p:nvGrpSpPr>
          <p:grpSpPr>
            <a:xfrm>
              <a:off x="3034302" y="2771477"/>
              <a:ext cx="103687" cy="252914"/>
              <a:chOff x="3393232" y="2908462"/>
              <a:chExt cx="137349" cy="335022"/>
            </a:xfrm>
          </p:grpSpPr>
          <p:grpSp>
            <p:nvGrpSpPr>
              <p:cNvPr id="303" name="Group 302">
                <a:extLst>
                  <a:ext uri="{FF2B5EF4-FFF2-40B4-BE49-F238E27FC236}">
                    <a16:creationId xmlns:a16="http://schemas.microsoft.com/office/drawing/2014/main" id="{B371F5E8-7220-48F6-AA93-275E8F8B1493}"/>
                  </a:ext>
                </a:extLst>
              </p:cNvPr>
              <p:cNvGrpSpPr/>
              <p:nvPr/>
            </p:nvGrpSpPr>
            <p:grpSpPr>
              <a:xfrm>
                <a:off x="3430661" y="3035441"/>
                <a:ext cx="99920" cy="80362"/>
                <a:chOff x="3263877" y="1617133"/>
                <a:chExt cx="194756" cy="156634"/>
              </a:xfrm>
            </p:grpSpPr>
            <p:sp>
              <p:nvSpPr>
                <p:cNvPr id="307" name="Isosceles Triangle 306">
                  <a:extLst>
                    <a:ext uri="{FF2B5EF4-FFF2-40B4-BE49-F238E27FC236}">
                      <a16:creationId xmlns:a16="http://schemas.microsoft.com/office/drawing/2014/main" id="{50AB3B6B-29F8-4431-86EB-E9B5EB02FAFA}"/>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a:extLst>
                    <a:ext uri="{FF2B5EF4-FFF2-40B4-BE49-F238E27FC236}">
                      <a16:creationId xmlns:a16="http://schemas.microsoft.com/office/drawing/2014/main" id="{5DEA27CD-FE97-4E63-8209-3CBE961DFECD}"/>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4" name="Straight Connector 303">
                <a:extLst>
                  <a:ext uri="{FF2B5EF4-FFF2-40B4-BE49-F238E27FC236}">
                    <a16:creationId xmlns:a16="http://schemas.microsoft.com/office/drawing/2014/main" id="{5CF1231A-3925-4B68-81E9-F83BE30CF9A3}"/>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5AAA7293-FC9F-4EC0-A7A9-5F138A17E9E8}"/>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04A8803D-B125-4F1B-A515-B78A492C566F}"/>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2" name="Straight Connector 301">
              <a:extLst>
                <a:ext uri="{FF2B5EF4-FFF2-40B4-BE49-F238E27FC236}">
                  <a16:creationId xmlns:a16="http://schemas.microsoft.com/office/drawing/2014/main" id="{1C70ACF1-A524-4A74-B49F-3FC094929269}"/>
                </a:ext>
              </a:extLst>
            </p:cNvPr>
            <p:cNvCxnSpPr>
              <a:cxnSpLocks/>
            </p:cNvCxnSpPr>
            <p:nvPr/>
          </p:nvCxnSpPr>
          <p:spPr>
            <a:xfrm flipV="1">
              <a:off x="3033913" y="2312410"/>
              <a:ext cx="0" cy="504469"/>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283" name="Isosceles Triangle 282">
            <a:extLst>
              <a:ext uri="{FF2B5EF4-FFF2-40B4-BE49-F238E27FC236}">
                <a16:creationId xmlns:a16="http://schemas.microsoft.com/office/drawing/2014/main" id="{983F3822-F40A-461C-965F-9F766F0A0C9C}"/>
              </a:ext>
            </a:extLst>
          </p:cNvPr>
          <p:cNvSpPr/>
          <p:nvPr/>
        </p:nvSpPr>
        <p:spPr>
          <a:xfrm rot="5400000">
            <a:off x="3356338" y="2086565"/>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Isosceles Triangle 283">
            <a:extLst>
              <a:ext uri="{FF2B5EF4-FFF2-40B4-BE49-F238E27FC236}">
                <a16:creationId xmlns:a16="http://schemas.microsoft.com/office/drawing/2014/main" id="{1FE71D0C-EC7B-4959-8BA5-93A0D30108FC}"/>
              </a:ext>
            </a:extLst>
          </p:cNvPr>
          <p:cNvSpPr/>
          <p:nvPr/>
        </p:nvSpPr>
        <p:spPr>
          <a:xfrm rot="5400000">
            <a:off x="3356338" y="2340566"/>
            <a:ext cx="160941" cy="132332"/>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a:extLst>
              <a:ext uri="{FF2B5EF4-FFF2-40B4-BE49-F238E27FC236}">
                <a16:creationId xmlns:a16="http://schemas.microsoft.com/office/drawing/2014/main" id="{2B3F656D-BDBB-465C-97FE-FC919CDAC028}"/>
              </a:ext>
            </a:extLst>
          </p:cNvPr>
          <p:cNvCxnSpPr/>
          <p:nvPr/>
        </p:nvCxnSpPr>
        <p:spPr>
          <a:xfrm>
            <a:off x="3580030" y="1899088"/>
            <a:ext cx="0" cy="24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DBDFCF5E-8360-482A-B577-B2B37ADE807C}"/>
              </a:ext>
            </a:extLst>
          </p:cNvPr>
          <p:cNvCxnSpPr/>
          <p:nvPr/>
        </p:nvCxnSpPr>
        <p:spPr>
          <a:xfrm flipH="1">
            <a:off x="3465893" y="2150268"/>
            <a:ext cx="1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042683D1-AFE9-4BB9-88D8-FEA6BA2E5D85}"/>
              </a:ext>
            </a:extLst>
          </p:cNvPr>
          <p:cNvCxnSpPr/>
          <p:nvPr/>
        </p:nvCxnSpPr>
        <p:spPr>
          <a:xfrm flipH="1">
            <a:off x="3465893" y="2404268"/>
            <a:ext cx="1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40A24C0-DA75-429F-82D7-C5FAB87FCC72}"/>
              </a:ext>
            </a:extLst>
          </p:cNvPr>
          <p:cNvCxnSpPr/>
          <p:nvPr/>
        </p:nvCxnSpPr>
        <p:spPr>
          <a:xfrm>
            <a:off x="3580030" y="2407088"/>
            <a:ext cx="0" cy="248005"/>
          </a:xfrm>
          <a:prstGeom prst="line">
            <a:avLst/>
          </a:prstGeom>
        </p:spPr>
        <p:style>
          <a:lnRef idx="1">
            <a:schemeClr val="accent1"/>
          </a:lnRef>
          <a:fillRef idx="0">
            <a:schemeClr val="accent1"/>
          </a:fillRef>
          <a:effectRef idx="0">
            <a:schemeClr val="accent1"/>
          </a:effectRef>
          <a:fontRef idx="minor">
            <a:schemeClr val="tx1"/>
          </a:fontRef>
        </p:style>
      </p:cxnSp>
      <p:sp>
        <p:nvSpPr>
          <p:cNvPr id="291" name="Oval 290">
            <a:extLst>
              <a:ext uri="{FF2B5EF4-FFF2-40B4-BE49-F238E27FC236}">
                <a16:creationId xmlns:a16="http://schemas.microsoft.com/office/drawing/2014/main" id="{912576EE-AB48-4CFE-8A6F-C36A0C3DC048}"/>
              </a:ext>
            </a:extLst>
          </p:cNvPr>
          <p:cNvSpPr/>
          <p:nvPr/>
        </p:nvSpPr>
        <p:spPr>
          <a:xfrm>
            <a:off x="3726486" y="2052418"/>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5" name="Straight Connector 14">
            <a:extLst>
              <a:ext uri="{FF2B5EF4-FFF2-40B4-BE49-F238E27FC236}">
                <a16:creationId xmlns:a16="http://schemas.microsoft.com/office/drawing/2014/main" id="{16475C99-4C1B-486D-8E46-1FB685AE84B7}"/>
              </a:ext>
            </a:extLst>
          </p:cNvPr>
          <p:cNvCxnSpPr>
            <a:cxnSpLocks/>
          </p:cNvCxnSpPr>
          <p:nvPr/>
        </p:nvCxnSpPr>
        <p:spPr>
          <a:xfrm flipV="1">
            <a:off x="3293562" y="2281357"/>
            <a:ext cx="0" cy="60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5E1153-0A81-4ABC-93C6-0B7DDDF7F523}"/>
              </a:ext>
            </a:extLst>
          </p:cNvPr>
          <p:cNvCxnSpPr/>
          <p:nvPr/>
        </p:nvCxnSpPr>
        <p:spPr>
          <a:xfrm flipH="1">
            <a:off x="3175885" y="2286119"/>
            <a:ext cx="1176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412B94F-5C8C-491D-9291-337F5C843B49}"/>
              </a:ext>
            </a:extLst>
          </p:cNvPr>
          <p:cNvCxnSpPr/>
          <p:nvPr/>
        </p:nvCxnSpPr>
        <p:spPr>
          <a:xfrm flipV="1">
            <a:off x="3992410" y="2451484"/>
            <a:ext cx="0" cy="432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BB84E6-01B8-47BB-923C-FBF5FF3D65AC}"/>
              </a:ext>
            </a:extLst>
          </p:cNvPr>
          <p:cNvCxnSpPr>
            <a:cxnSpLocks/>
          </p:cNvCxnSpPr>
          <p:nvPr/>
        </p:nvCxnSpPr>
        <p:spPr>
          <a:xfrm>
            <a:off x="3992410" y="2454561"/>
            <a:ext cx="314761" cy="0"/>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F6FF4DF-FE85-400B-A1F3-A56331F6DC80}"/>
              </a:ext>
            </a:extLst>
          </p:cNvPr>
          <p:cNvSpPr/>
          <p:nvPr/>
        </p:nvSpPr>
        <p:spPr>
          <a:xfrm>
            <a:off x="4172914" y="2428669"/>
            <a:ext cx="43388" cy="43200"/>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27" name="Group 326">
            <a:extLst>
              <a:ext uri="{FF2B5EF4-FFF2-40B4-BE49-F238E27FC236}">
                <a16:creationId xmlns:a16="http://schemas.microsoft.com/office/drawing/2014/main" id="{A5BA8614-5552-48B2-A8B7-180073D45605}"/>
              </a:ext>
            </a:extLst>
          </p:cNvPr>
          <p:cNvGrpSpPr/>
          <p:nvPr/>
        </p:nvGrpSpPr>
        <p:grpSpPr>
          <a:xfrm rot="16200000" flipV="1">
            <a:off x="5384903" y="2678409"/>
            <a:ext cx="272391" cy="574729"/>
            <a:chOff x="2865598" y="2463865"/>
            <a:chExt cx="272391" cy="660916"/>
          </a:xfrm>
        </p:grpSpPr>
        <p:cxnSp>
          <p:nvCxnSpPr>
            <p:cNvPr id="328" name="Straight Connector 327">
              <a:extLst>
                <a:ext uri="{FF2B5EF4-FFF2-40B4-BE49-F238E27FC236}">
                  <a16:creationId xmlns:a16="http://schemas.microsoft.com/office/drawing/2014/main" id="{2DF767BA-5067-4B01-ADE3-8A0F7B8792B1}"/>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1540604-41A4-479E-AA68-6277347404C9}"/>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2C4C87C-55D1-4A15-A43C-552362DCFB1B}"/>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412F822-8430-4965-9341-EB0CAEC3CA62}"/>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5B2F375-BD79-42E4-9755-AEC49D9EEC84}"/>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9B87C78-42D8-4AB2-AE01-C77FD7B4F4B3}"/>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93557CC-D96D-4FFB-A764-986731189CE6}"/>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38D846D-39D6-44FE-BB16-01BD8ADEAA3C}"/>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1F876716-EA8F-44FC-BEA7-5544B61C71EE}"/>
                </a:ext>
              </a:extLst>
            </p:cNvPr>
            <p:cNvCxnSpPr>
              <a:cxnSpLocks/>
            </p:cNvCxnSpPr>
            <p:nvPr/>
          </p:nvCxnSpPr>
          <p:spPr>
            <a:xfrm rot="16200000" flipV="1">
              <a:off x="2916961" y="3007830"/>
              <a:ext cx="233903"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37" name="Group 336">
              <a:extLst>
                <a:ext uri="{FF2B5EF4-FFF2-40B4-BE49-F238E27FC236}">
                  <a16:creationId xmlns:a16="http://schemas.microsoft.com/office/drawing/2014/main" id="{5746C867-1D86-4629-9DF8-44F9855A3271}"/>
                </a:ext>
              </a:extLst>
            </p:cNvPr>
            <p:cNvGrpSpPr/>
            <p:nvPr/>
          </p:nvGrpSpPr>
          <p:grpSpPr>
            <a:xfrm>
              <a:off x="3034302" y="2771477"/>
              <a:ext cx="103687" cy="252914"/>
              <a:chOff x="3393232" y="2908462"/>
              <a:chExt cx="137349" cy="335022"/>
            </a:xfrm>
          </p:grpSpPr>
          <p:grpSp>
            <p:nvGrpSpPr>
              <p:cNvPr id="339" name="Group 338">
                <a:extLst>
                  <a:ext uri="{FF2B5EF4-FFF2-40B4-BE49-F238E27FC236}">
                    <a16:creationId xmlns:a16="http://schemas.microsoft.com/office/drawing/2014/main" id="{AA7BFBA0-F645-4521-B785-EC36C46C237C}"/>
                  </a:ext>
                </a:extLst>
              </p:cNvPr>
              <p:cNvGrpSpPr/>
              <p:nvPr/>
            </p:nvGrpSpPr>
            <p:grpSpPr>
              <a:xfrm>
                <a:off x="3430661" y="3035441"/>
                <a:ext cx="99920" cy="80362"/>
                <a:chOff x="3263877" y="1617133"/>
                <a:chExt cx="194756" cy="156634"/>
              </a:xfrm>
            </p:grpSpPr>
            <p:sp>
              <p:nvSpPr>
                <p:cNvPr id="343" name="Isosceles Triangle 342">
                  <a:extLst>
                    <a:ext uri="{FF2B5EF4-FFF2-40B4-BE49-F238E27FC236}">
                      <a16:creationId xmlns:a16="http://schemas.microsoft.com/office/drawing/2014/main" id="{144FA214-555C-4795-9473-A986098A2EB0}"/>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F6BF7E39-3AD8-4FC7-9A12-46142EE05F2F}"/>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0" name="Straight Connector 339">
                <a:extLst>
                  <a:ext uri="{FF2B5EF4-FFF2-40B4-BE49-F238E27FC236}">
                    <a16:creationId xmlns:a16="http://schemas.microsoft.com/office/drawing/2014/main" id="{D74B4D45-32F7-44B6-824A-C3F1520011A6}"/>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3B147FA-54F5-4F95-A593-66DB889FD90B}"/>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1EBADA8-5113-4155-B8E5-8B0D386AB2C7}"/>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8" name="Straight Connector 337">
              <a:extLst>
                <a:ext uri="{FF2B5EF4-FFF2-40B4-BE49-F238E27FC236}">
                  <a16:creationId xmlns:a16="http://schemas.microsoft.com/office/drawing/2014/main" id="{707447A5-8954-440B-BADF-25277B7D00EC}"/>
                </a:ext>
              </a:extLst>
            </p:cNvPr>
            <p:cNvCxnSpPr>
              <a:cxnSpLocks/>
            </p:cNvCxnSpPr>
            <p:nvPr/>
          </p:nvCxnSpPr>
          <p:spPr>
            <a:xfrm rot="16200000" flipV="1">
              <a:off x="2857405" y="2640372"/>
              <a:ext cx="353014"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345" name="Group 344">
            <a:extLst>
              <a:ext uri="{FF2B5EF4-FFF2-40B4-BE49-F238E27FC236}">
                <a16:creationId xmlns:a16="http://schemas.microsoft.com/office/drawing/2014/main" id="{91D024E8-E8A6-47E9-A893-593647C3577B}"/>
              </a:ext>
            </a:extLst>
          </p:cNvPr>
          <p:cNvGrpSpPr/>
          <p:nvPr/>
        </p:nvGrpSpPr>
        <p:grpSpPr>
          <a:xfrm rot="16200000" flipV="1">
            <a:off x="5300161" y="3077885"/>
            <a:ext cx="272391" cy="450448"/>
            <a:chOff x="2865598" y="2632776"/>
            <a:chExt cx="272391" cy="517998"/>
          </a:xfrm>
        </p:grpSpPr>
        <p:cxnSp>
          <p:nvCxnSpPr>
            <p:cNvPr id="346" name="Straight Connector 345">
              <a:extLst>
                <a:ext uri="{FF2B5EF4-FFF2-40B4-BE49-F238E27FC236}">
                  <a16:creationId xmlns:a16="http://schemas.microsoft.com/office/drawing/2014/main" id="{B014171C-2541-4FDE-B621-1D5703493D82}"/>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9062C047-5891-4486-B23F-F8FC5754BCA2}"/>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D81FBBC6-95F6-453D-93D5-BF3DCFB2E7CD}"/>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12D03437-1AEB-47B1-A8EE-018E5CAA1FF0}"/>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351E6197-C0BF-4F31-8DFE-F8AD4F404070}"/>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FEB23FCD-F2C4-4A27-AA5C-2EE502DCB1B1}"/>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3E856BF6-0FA5-473E-8909-6F8D73AD8CFC}"/>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024322D-5767-4E55-87C4-ADC491545A1F}"/>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AAAAD811-7E80-4792-8DE2-CD7AD58E418A}"/>
                </a:ext>
              </a:extLst>
            </p:cNvPr>
            <p:cNvCxnSpPr>
              <a:cxnSpLocks/>
            </p:cNvCxnSpPr>
            <p:nvPr/>
          </p:nvCxnSpPr>
          <p:spPr>
            <a:xfrm rot="16200000" flipV="1">
              <a:off x="2903964" y="3020826"/>
              <a:ext cx="259896"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55" name="Group 354">
              <a:extLst>
                <a:ext uri="{FF2B5EF4-FFF2-40B4-BE49-F238E27FC236}">
                  <a16:creationId xmlns:a16="http://schemas.microsoft.com/office/drawing/2014/main" id="{2882809D-A798-443A-A89E-4C97F180178C}"/>
                </a:ext>
              </a:extLst>
            </p:cNvPr>
            <p:cNvGrpSpPr/>
            <p:nvPr/>
          </p:nvGrpSpPr>
          <p:grpSpPr>
            <a:xfrm>
              <a:off x="3034302" y="2771477"/>
              <a:ext cx="103687" cy="252914"/>
              <a:chOff x="3393232" y="2908462"/>
              <a:chExt cx="137349" cy="335022"/>
            </a:xfrm>
          </p:grpSpPr>
          <p:grpSp>
            <p:nvGrpSpPr>
              <p:cNvPr id="357" name="Group 356">
                <a:extLst>
                  <a:ext uri="{FF2B5EF4-FFF2-40B4-BE49-F238E27FC236}">
                    <a16:creationId xmlns:a16="http://schemas.microsoft.com/office/drawing/2014/main" id="{580A4B59-FE0A-480F-A5DE-ABFA7F7BE5E5}"/>
                  </a:ext>
                </a:extLst>
              </p:cNvPr>
              <p:cNvGrpSpPr/>
              <p:nvPr/>
            </p:nvGrpSpPr>
            <p:grpSpPr>
              <a:xfrm>
                <a:off x="3430661" y="3035441"/>
                <a:ext cx="99920" cy="80362"/>
                <a:chOff x="3263877" y="1617133"/>
                <a:chExt cx="194756" cy="156634"/>
              </a:xfrm>
            </p:grpSpPr>
            <p:sp>
              <p:nvSpPr>
                <p:cNvPr id="361" name="Isosceles Triangle 360">
                  <a:extLst>
                    <a:ext uri="{FF2B5EF4-FFF2-40B4-BE49-F238E27FC236}">
                      <a16:creationId xmlns:a16="http://schemas.microsoft.com/office/drawing/2014/main" id="{22360B3F-53A6-4853-8238-477C6AF13890}"/>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2" name="Straight Connector 361">
                  <a:extLst>
                    <a:ext uri="{FF2B5EF4-FFF2-40B4-BE49-F238E27FC236}">
                      <a16:creationId xmlns:a16="http://schemas.microsoft.com/office/drawing/2014/main" id="{97DE8308-4E7E-48FA-A1EA-E5D0068189DB}"/>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8" name="Straight Connector 357">
                <a:extLst>
                  <a:ext uri="{FF2B5EF4-FFF2-40B4-BE49-F238E27FC236}">
                    <a16:creationId xmlns:a16="http://schemas.microsoft.com/office/drawing/2014/main" id="{DD25E5AC-8C15-4ACF-A149-7028CC742660}"/>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962CFB0-9AA3-4965-A270-DD35990E5A99}"/>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3D4C4F6C-C7AB-4373-97CC-D0C54D92ADAA}"/>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6" name="Straight Connector 355">
              <a:extLst>
                <a:ext uri="{FF2B5EF4-FFF2-40B4-BE49-F238E27FC236}">
                  <a16:creationId xmlns:a16="http://schemas.microsoft.com/office/drawing/2014/main" id="{5928891D-4723-466F-BBA8-DF521F6E54B2}"/>
                </a:ext>
              </a:extLst>
            </p:cNvPr>
            <p:cNvCxnSpPr>
              <a:cxnSpLocks/>
            </p:cNvCxnSpPr>
            <p:nvPr/>
          </p:nvCxnSpPr>
          <p:spPr>
            <a:xfrm rot="16200000" flipV="1">
              <a:off x="2941861" y="2724828"/>
              <a:ext cx="184103"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id="{C6CE9592-DCBC-4AB4-A488-7ED98F11C4D9}"/>
              </a:ext>
            </a:extLst>
          </p:cNvPr>
          <p:cNvGrpSpPr/>
          <p:nvPr/>
        </p:nvGrpSpPr>
        <p:grpSpPr>
          <a:xfrm rot="16200000" flipV="1">
            <a:off x="5297377" y="3418004"/>
            <a:ext cx="272391" cy="444880"/>
            <a:chOff x="2865598" y="2639179"/>
            <a:chExt cx="272391" cy="511595"/>
          </a:xfrm>
        </p:grpSpPr>
        <p:cxnSp>
          <p:nvCxnSpPr>
            <p:cNvPr id="364" name="Straight Connector 363">
              <a:extLst>
                <a:ext uri="{FF2B5EF4-FFF2-40B4-BE49-F238E27FC236}">
                  <a16:creationId xmlns:a16="http://schemas.microsoft.com/office/drawing/2014/main" id="{44345BB4-47FD-4D39-933A-E283441997FF}"/>
                </a:ext>
              </a:extLst>
            </p:cNvPr>
            <p:cNvCxnSpPr>
              <a:cxnSpLocks/>
            </p:cNvCxnSpPr>
            <p:nvPr/>
          </p:nvCxnSpPr>
          <p:spPr>
            <a:xfrm>
              <a:off x="2865598" y="2972544"/>
              <a:ext cx="55501"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B0E973DF-7A93-4C67-81F6-6EF2F550F0D3}"/>
                </a:ext>
              </a:extLst>
            </p:cNvPr>
            <p:cNvCxnSpPr>
              <a:cxnSpLocks/>
            </p:cNvCxnSpPr>
            <p:nvPr/>
          </p:nvCxnSpPr>
          <p:spPr>
            <a:xfrm>
              <a:off x="2955048" y="2818677"/>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806F4487-973E-4209-90B2-C0F6D6B4B968}"/>
                </a:ext>
              </a:extLst>
            </p:cNvPr>
            <p:cNvCxnSpPr>
              <a:cxnSpLocks/>
            </p:cNvCxnSpPr>
            <p:nvPr/>
          </p:nvCxnSpPr>
          <p:spPr>
            <a:xfrm>
              <a:off x="2956845" y="2894195"/>
              <a:ext cx="81440" cy="0"/>
            </a:xfrm>
            <a:prstGeom prst="line">
              <a:avLst/>
            </a:prstGeom>
            <a:ln w="9525">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4B03FAF-C532-4BA2-9F0F-7684345E5F7F}"/>
                </a:ext>
              </a:extLst>
            </p:cNvPr>
            <p:cNvCxnSpPr>
              <a:cxnSpLocks/>
            </p:cNvCxnSpPr>
            <p:nvPr/>
          </p:nvCxnSpPr>
          <p:spPr>
            <a:xfrm>
              <a:off x="2956845" y="2971512"/>
              <a:ext cx="8144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D12ACB6B-EBF7-485A-BA1F-14126A659E45}"/>
                </a:ext>
              </a:extLst>
            </p:cNvPr>
            <p:cNvCxnSpPr>
              <a:cxnSpLocks/>
            </p:cNvCxnSpPr>
            <p:nvPr/>
          </p:nvCxnSpPr>
          <p:spPr>
            <a:xfrm flipV="1">
              <a:off x="2917504" y="2816878"/>
              <a:ext cx="0" cy="15642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4AFE5D3E-C372-4039-90D6-9E2FDC298213}"/>
                </a:ext>
              </a:extLst>
            </p:cNvPr>
            <p:cNvCxnSpPr>
              <a:cxnSpLocks/>
            </p:cNvCxnSpPr>
            <p:nvPr/>
          </p:nvCxnSpPr>
          <p:spPr>
            <a:xfrm flipV="1">
              <a:off x="2954617" y="2794702"/>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B2B0E76-C8BD-487A-AEAD-F8DE93A3D019}"/>
                </a:ext>
              </a:extLst>
            </p:cNvPr>
            <p:cNvCxnSpPr>
              <a:cxnSpLocks/>
            </p:cNvCxnSpPr>
            <p:nvPr/>
          </p:nvCxnSpPr>
          <p:spPr>
            <a:xfrm flipV="1">
              <a:off x="2954617" y="2870301"/>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14EAFF00-7043-42E9-8CF0-4B3D5D47832B}"/>
                </a:ext>
              </a:extLst>
            </p:cNvPr>
            <p:cNvCxnSpPr>
              <a:cxnSpLocks/>
            </p:cNvCxnSpPr>
            <p:nvPr/>
          </p:nvCxnSpPr>
          <p:spPr>
            <a:xfrm flipV="1">
              <a:off x="2954617" y="2947274"/>
              <a:ext cx="0" cy="4832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36AE6522-2C41-4B3E-88BD-72BFED7EA183}"/>
                </a:ext>
              </a:extLst>
            </p:cNvPr>
            <p:cNvCxnSpPr>
              <a:cxnSpLocks/>
            </p:cNvCxnSpPr>
            <p:nvPr/>
          </p:nvCxnSpPr>
          <p:spPr>
            <a:xfrm rot="16200000" flipV="1">
              <a:off x="2903964" y="3020826"/>
              <a:ext cx="259896"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373" name="Group 372">
              <a:extLst>
                <a:ext uri="{FF2B5EF4-FFF2-40B4-BE49-F238E27FC236}">
                  <a16:creationId xmlns:a16="http://schemas.microsoft.com/office/drawing/2014/main" id="{57962E00-DAB0-459F-883D-9E55ADD05499}"/>
                </a:ext>
              </a:extLst>
            </p:cNvPr>
            <p:cNvGrpSpPr/>
            <p:nvPr/>
          </p:nvGrpSpPr>
          <p:grpSpPr>
            <a:xfrm>
              <a:off x="3034302" y="2771477"/>
              <a:ext cx="103687" cy="252914"/>
              <a:chOff x="3393232" y="2908462"/>
              <a:chExt cx="137349" cy="335022"/>
            </a:xfrm>
          </p:grpSpPr>
          <p:grpSp>
            <p:nvGrpSpPr>
              <p:cNvPr id="375" name="Group 374">
                <a:extLst>
                  <a:ext uri="{FF2B5EF4-FFF2-40B4-BE49-F238E27FC236}">
                    <a16:creationId xmlns:a16="http://schemas.microsoft.com/office/drawing/2014/main" id="{9D454D0A-C1BA-4E22-AB84-DAD5E1BBA5E2}"/>
                  </a:ext>
                </a:extLst>
              </p:cNvPr>
              <p:cNvGrpSpPr/>
              <p:nvPr/>
            </p:nvGrpSpPr>
            <p:grpSpPr>
              <a:xfrm>
                <a:off x="3430661" y="3035441"/>
                <a:ext cx="99920" cy="80362"/>
                <a:chOff x="3263877" y="1617133"/>
                <a:chExt cx="194756" cy="156634"/>
              </a:xfrm>
            </p:grpSpPr>
            <p:sp>
              <p:nvSpPr>
                <p:cNvPr id="379" name="Isosceles Triangle 378">
                  <a:extLst>
                    <a:ext uri="{FF2B5EF4-FFF2-40B4-BE49-F238E27FC236}">
                      <a16:creationId xmlns:a16="http://schemas.microsoft.com/office/drawing/2014/main" id="{53AD920A-53CE-4386-A983-E57074693347}"/>
                    </a:ext>
                  </a:extLst>
                </p:cNvPr>
                <p:cNvSpPr/>
                <p:nvPr/>
              </p:nvSpPr>
              <p:spPr>
                <a:xfrm>
                  <a:off x="3263877" y="1617133"/>
                  <a:ext cx="190500" cy="156634"/>
                </a:xfrm>
                <a:prstGeom prst="triangl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a:extLst>
                    <a:ext uri="{FF2B5EF4-FFF2-40B4-BE49-F238E27FC236}">
                      <a16:creationId xmlns:a16="http://schemas.microsoft.com/office/drawing/2014/main" id="{0E9568FD-7FB3-4E01-890A-A6757C5FEEF9}"/>
                    </a:ext>
                  </a:extLst>
                </p:cNvPr>
                <p:cNvCxnSpPr/>
                <p:nvPr/>
              </p:nvCxnSpPr>
              <p:spPr>
                <a:xfrm>
                  <a:off x="3268133" y="1617133"/>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76" name="Straight Connector 375">
                <a:extLst>
                  <a:ext uri="{FF2B5EF4-FFF2-40B4-BE49-F238E27FC236}">
                    <a16:creationId xmlns:a16="http://schemas.microsoft.com/office/drawing/2014/main" id="{371708D2-6E78-4BD5-8619-31BB9D866C85}"/>
                  </a:ext>
                </a:extLst>
              </p:cNvPr>
              <p:cNvCxnSpPr>
                <a:cxnSpLocks/>
              </p:cNvCxnSpPr>
              <p:nvPr/>
            </p:nvCxnSpPr>
            <p:spPr>
              <a:xfrm flipV="1">
                <a:off x="3479529" y="2908462"/>
                <a:ext cx="0" cy="335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419119BD-90E0-4BA1-BCDE-BFD13635994C}"/>
                  </a:ext>
                </a:extLst>
              </p:cNvPr>
              <p:cNvCxnSpPr>
                <a:cxnSpLocks/>
              </p:cNvCxnSpPr>
              <p:nvPr/>
            </p:nvCxnSpPr>
            <p:spPr>
              <a:xfrm>
                <a:off x="3393232" y="3236519"/>
                <a:ext cx="86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55E96E9-AFD9-4D6E-BCFF-511E69FF07FD}"/>
                  </a:ext>
                </a:extLst>
              </p:cNvPr>
              <p:cNvCxnSpPr>
                <a:cxnSpLocks/>
              </p:cNvCxnSpPr>
              <p:nvPr/>
            </p:nvCxnSpPr>
            <p:spPr>
              <a:xfrm>
                <a:off x="3393232" y="2914770"/>
                <a:ext cx="86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74" name="Straight Connector 373">
              <a:extLst>
                <a:ext uri="{FF2B5EF4-FFF2-40B4-BE49-F238E27FC236}">
                  <a16:creationId xmlns:a16="http://schemas.microsoft.com/office/drawing/2014/main" id="{21582994-AE16-4CD3-8AEE-05BD3EB578BC}"/>
                </a:ext>
              </a:extLst>
            </p:cNvPr>
            <p:cNvCxnSpPr>
              <a:cxnSpLocks/>
            </p:cNvCxnSpPr>
            <p:nvPr/>
          </p:nvCxnSpPr>
          <p:spPr>
            <a:xfrm rot="16200000" flipV="1">
              <a:off x="2945062" y="2728029"/>
              <a:ext cx="177700" cy="0"/>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40" name="Straight Connector 139">
            <a:extLst>
              <a:ext uri="{FF2B5EF4-FFF2-40B4-BE49-F238E27FC236}">
                <a16:creationId xmlns:a16="http://schemas.microsoft.com/office/drawing/2014/main" id="{62323A8A-228A-4722-8BEB-281646359DB2}"/>
              </a:ext>
            </a:extLst>
          </p:cNvPr>
          <p:cNvCxnSpPr>
            <a:cxnSpLocks/>
          </p:cNvCxnSpPr>
          <p:nvPr/>
        </p:nvCxnSpPr>
        <p:spPr>
          <a:xfrm>
            <a:off x="5214682" y="2938149"/>
            <a:ext cx="0" cy="335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0946919-2419-499E-B3BA-6834AB78D01A}"/>
              </a:ext>
            </a:extLst>
          </p:cNvPr>
          <p:cNvCxnSpPr>
            <a:cxnSpLocks/>
          </p:cNvCxnSpPr>
          <p:nvPr/>
        </p:nvCxnSpPr>
        <p:spPr>
          <a:xfrm>
            <a:off x="5656007" y="2938149"/>
            <a:ext cx="0" cy="335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6ECCB401-E281-48C4-B972-57D21B03BA82}"/>
              </a:ext>
            </a:extLst>
          </p:cNvPr>
          <p:cNvCxnSpPr>
            <a:cxnSpLocks/>
          </p:cNvCxnSpPr>
          <p:nvPr/>
        </p:nvCxnSpPr>
        <p:spPr>
          <a:xfrm>
            <a:off x="5214682" y="3269143"/>
            <a:ext cx="0" cy="3350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48263F3-2642-4A6E-B4B5-A8CEC828F578}"/>
              </a:ext>
            </a:extLst>
          </p:cNvPr>
          <p:cNvCxnSpPr>
            <a:cxnSpLocks/>
          </p:cNvCxnSpPr>
          <p:nvPr/>
        </p:nvCxnSpPr>
        <p:spPr>
          <a:xfrm>
            <a:off x="5656007" y="3269143"/>
            <a:ext cx="0" cy="33505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84" name="Group 383">
            <a:extLst>
              <a:ext uri="{FF2B5EF4-FFF2-40B4-BE49-F238E27FC236}">
                <a16:creationId xmlns:a16="http://schemas.microsoft.com/office/drawing/2014/main" id="{6C9E92AE-2F76-4E69-92C4-0A8FCC54F621}"/>
              </a:ext>
            </a:extLst>
          </p:cNvPr>
          <p:cNvGrpSpPr/>
          <p:nvPr/>
        </p:nvGrpSpPr>
        <p:grpSpPr>
          <a:xfrm>
            <a:off x="4860888" y="1549179"/>
            <a:ext cx="222089" cy="69827"/>
            <a:chOff x="4734087" y="1723026"/>
            <a:chExt cx="488153" cy="153479"/>
          </a:xfrm>
        </p:grpSpPr>
        <p:sp>
          <p:nvSpPr>
            <p:cNvPr id="385" name="Block Arc 384">
              <a:extLst>
                <a:ext uri="{FF2B5EF4-FFF2-40B4-BE49-F238E27FC236}">
                  <a16:creationId xmlns:a16="http://schemas.microsoft.com/office/drawing/2014/main" id="{467EE18D-8933-46B5-9CAA-2A109DE4B8AD}"/>
                </a:ext>
              </a:extLst>
            </p:cNvPr>
            <p:cNvSpPr/>
            <p:nvPr/>
          </p:nvSpPr>
          <p:spPr>
            <a:xfrm>
              <a:off x="4734087"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Block Arc 385">
              <a:extLst>
                <a:ext uri="{FF2B5EF4-FFF2-40B4-BE49-F238E27FC236}">
                  <a16:creationId xmlns:a16="http://schemas.microsoft.com/office/drawing/2014/main" id="{23F5CFE8-D411-4272-9B6E-6C91081AB0A3}"/>
                </a:ext>
              </a:extLst>
            </p:cNvPr>
            <p:cNvSpPr/>
            <p:nvPr/>
          </p:nvSpPr>
          <p:spPr>
            <a:xfrm>
              <a:off x="4857322"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7" name="Block Arc 386">
              <a:extLst>
                <a:ext uri="{FF2B5EF4-FFF2-40B4-BE49-F238E27FC236}">
                  <a16:creationId xmlns:a16="http://schemas.microsoft.com/office/drawing/2014/main" id="{4094A62E-63FB-48A6-A840-A9BED3B8BD7F}"/>
                </a:ext>
              </a:extLst>
            </p:cNvPr>
            <p:cNvSpPr/>
            <p:nvPr/>
          </p:nvSpPr>
          <p:spPr>
            <a:xfrm>
              <a:off x="498055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Block Arc 387">
              <a:extLst>
                <a:ext uri="{FF2B5EF4-FFF2-40B4-BE49-F238E27FC236}">
                  <a16:creationId xmlns:a16="http://schemas.microsoft.com/office/drawing/2014/main" id="{D44F78E4-DEAA-412B-B4B4-66DAC5EBD48F}"/>
                </a:ext>
              </a:extLst>
            </p:cNvPr>
            <p:cNvSpPr/>
            <p:nvPr/>
          </p:nvSpPr>
          <p:spPr>
            <a:xfrm>
              <a:off x="5102476" y="1723026"/>
              <a:ext cx="119764" cy="153479"/>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89" name="Straight Connector 388">
            <a:extLst>
              <a:ext uri="{FF2B5EF4-FFF2-40B4-BE49-F238E27FC236}">
                <a16:creationId xmlns:a16="http://schemas.microsoft.com/office/drawing/2014/main" id="{3452E94A-BF7D-4604-88FA-F79D22FF4AE1}"/>
              </a:ext>
            </a:extLst>
          </p:cNvPr>
          <p:cNvCxnSpPr>
            <a:cxnSpLocks/>
            <a:stCxn id="388" idx="1"/>
            <a:endCxn id="145" idx="0"/>
          </p:cNvCxnSpPr>
          <p:nvPr/>
        </p:nvCxnSpPr>
        <p:spPr>
          <a:xfrm>
            <a:off x="5082977" y="1584093"/>
            <a:ext cx="336980" cy="1500"/>
          </a:xfrm>
          <a:prstGeom prst="line">
            <a:avLst/>
          </a:prstGeom>
        </p:spPr>
        <p:style>
          <a:lnRef idx="1">
            <a:schemeClr val="accent1"/>
          </a:lnRef>
          <a:fillRef idx="0">
            <a:schemeClr val="accent1"/>
          </a:fillRef>
          <a:effectRef idx="0">
            <a:schemeClr val="accent1"/>
          </a:effectRef>
          <a:fontRef idx="minor">
            <a:schemeClr val="tx1"/>
          </a:fontRef>
        </p:style>
      </p:cxnSp>
      <p:sp>
        <p:nvSpPr>
          <p:cNvPr id="398" name="Title 397">
            <a:extLst>
              <a:ext uri="{FF2B5EF4-FFF2-40B4-BE49-F238E27FC236}">
                <a16:creationId xmlns:a16="http://schemas.microsoft.com/office/drawing/2014/main" id="{8A0FE6C2-C949-46B4-8C64-70F97AE2ED63}"/>
              </a:ext>
            </a:extLst>
          </p:cNvPr>
          <p:cNvSpPr>
            <a:spLocks noGrp="1"/>
          </p:cNvSpPr>
          <p:nvPr>
            <p:ph type="title"/>
          </p:nvPr>
        </p:nvSpPr>
        <p:spPr/>
        <p:txBody>
          <a:bodyPr/>
          <a:lstStyle/>
          <a:p>
            <a:r>
              <a:rPr lang="en-US"/>
              <a:t>Si Solution 1</a:t>
            </a:r>
            <a:r>
              <a:rPr lang="az-Cyrl-AZ"/>
              <a:t>Ф</a:t>
            </a:r>
            <a:r>
              <a:rPr lang="en-US"/>
              <a:t>: </a:t>
            </a:r>
            <a:r>
              <a:rPr lang="fr-FR"/>
              <a:t>1 kW</a:t>
            </a:r>
            <a:r>
              <a:rPr lang="az-Cyrl-AZ"/>
              <a:t>−</a:t>
            </a:r>
            <a:r>
              <a:rPr lang="fr-FR"/>
              <a:t>3 kW–V</a:t>
            </a:r>
            <a:r>
              <a:rPr lang="fr-FR" baseline="-25000"/>
              <a:t>OUT</a:t>
            </a:r>
            <a:r>
              <a:rPr lang="fr-FR"/>
              <a:t> &lt;120 VDC w/PFC </a:t>
            </a:r>
            <a:endParaRPr lang="en-IN"/>
          </a:p>
        </p:txBody>
      </p:sp>
      <p:sp>
        <p:nvSpPr>
          <p:cNvPr id="399" name="Rectangle 398">
            <a:extLst>
              <a:ext uri="{FF2B5EF4-FFF2-40B4-BE49-F238E27FC236}">
                <a16:creationId xmlns:a16="http://schemas.microsoft.com/office/drawing/2014/main" id="{2737EC47-C68B-4BA0-AD1E-23016CE3D23A}"/>
              </a:ext>
            </a:extLst>
          </p:cNvPr>
          <p:cNvSpPr/>
          <p:nvPr/>
        </p:nvSpPr>
        <p:spPr>
          <a:xfrm>
            <a:off x="208359" y="1771162"/>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a:t>
            </a:r>
          </a:p>
        </p:txBody>
      </p:sp>
      <p:graphicFrame>
        <p:nvGraphicFramePr>
          <p:cNvPr id="400" name="Table 399">
            <a:extLst>
              <a:ext uri="{FF2B5EF4-FFF2-40B4-BE49-F238E27FC236}">
                <a16:creationId xmlns:a16="http://schemas.microsoft.com/office/drawing/2014/main" id="{D2B9474A-0E16-4252-8758-4A543AA76140}"/>
              </a:ext>
            </a:extLst>
          </p:cNvPr>
          <p:cNvGraphicFramePr>
            <a:graphicFrameLocks noGrp="1"/>
          </p:cNvGraphicFramePr>
          <p:nvPr>
            <p:extLst>
              <p:ext uri="{D42A27DB-BD31-4B8C-83A1-F6EECF244321}">
                <p14:modId xmlns:p14="http://schemas.microsoft.com/office/powerpoint/2010/main" val="3456266643"/>
              </p:ext>
            </p:extLst>
          </p:nvPr>
        </p:nvGraphicFramePr>
        <p:xfrm>
          <a:off x="5865613" y="914400"/>
          <a:ext cx="2821187" cy="3199279"/>
        </p:xfrm>
        <a:graphic>
          <a:graphicData uri="http://schemas.openxmlformats.org/drawingml/2006/table">
            <a:tbl>
              <a:tblPr/>
              <a:tblGrid>
                <a:gridCol w="239815">
                  <a:extLst>
                    <a:ext uri="{9D8B030D-6E8A-4147-A177-3AD203B41FA5}">
                      <a16:colId xmlns:a16="http://schemas.microsoft.com/office/drawing/2014/main" val="851258919"/>
                    </a:ext>
                  </a:extLst>
                </a:gridCol>
                <a:gridCol w="1174352">
                  <a:extLst>
                    <a:ext uri="{9D8B030D-6E8A-4147-A177-3AD203B41FA5}">
                      <a16:colId xmlns:a16="http://schemas.microsoft.com/office/drawing/2014/main" val="1322286271"/>
                    </a:ext>
                  </a:extLst>
                </a:gridCol>
                <a:gridCol w="1407020">
                  <a:extLst>
                    <a:ext uri="{9D8B030D-6E8A-4147-A177-3AD203B41FA5}">
                      <a16:colId xmlns:a16="http://schemas.microsoft.com/office/drawing/2014/main" val="1935744327"/>
                    </a:ext>
                  </a:extLst>
                </a:gridCol>
              </a:tblGrid>
              <a:tr h="228600">
                <a:tc>
                  <a:txBody>
                    <a:bodyPr/>
                    <a:lstStyle/>
                    <a:p>
                      <a:pPr algn="ctr" rtl="0" fontAlgn="ctr"/>
                      <a:endParaRPr lang="en-US" sz="900" b="1" i="0" u="none" strike="noStrike">
                        <a:solidFill>
                          <a:srgbClr val="3F3B3A"/>
                        </a:solidFill>
                        <a:effectLst/>
                        <a:latin typeface="+mn-lt"/>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a:effectLst/>
                        </a:rPr>
                        <a:t>Technology</a:t>
                      </a:r>
                      <a:endParaRPr lang="en-US" sz="900" b="1" i="0" u="none" strike="noStrike">
                        <a:solidFill>
                          <a:srgbClr val="3F3B3A"/>
                        </a:solidFill>
                        <a:effectLst/>
                        <a:latin typeface="Arial" panose="020B0604020202020204" pitchFamily="34" charset="0"/>
                      </a:endParaRPr>
                    </a:p>
                  </a:txBody>
                  <a:tcPr marL="7460" marR="7460" marT="746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rtl="0" fontAlgn="ctr"/>
                      <a:r>
                        <a:rPr lang="en-US" sz="900" b="1" u="none" strike="noStrike">
                          <a:effectLst/>
                          <a:latin typeface="+mn-lt"/>
                        </a:rPr>
                        <a:t>Series</a:t>
                      </a:r>
                      <a:endParaRPr lang="en-US" sz="900" b="1" i="0" u="none" strike="noStrike">
                        <a:solidFill>
                          <a:srgbClr val="3F3B3A"/>
                        </a:solidFill>
                        <a:effectLst/>
                        <a:latin typeface="+mn-lt"/>
                      </a:endParaRPr>
                    </a:p>
                  </a:txBody>
                  <a:tcPr marL="7460" marR="7460" marT="746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3770391975"/>
                  </a:ext>
                </a:extLst>
              </a:tr>
              <a:tr h="170595">
                <a:tc>
                  <a:txBody>
                    <a:bodyPr/>
                    <a:lstStyle/>
                    <a:p>
                      <a:pPr algn="ctr"/>
                      <a:r>
                        <a:rPr lang="en-US" sz="1000" b="1">
                          <a:solidFill>
                            <a:schemeClr val="bg1"/>
                          </a:solidFill>
                          <a:latin typeface="Cambria" panose="02040503050406030204" pitchFamily="18" charset="0"/>
                          <a:ea typeface="Cambria" panose="02040503050406030204" pitchFamily="18" charset="0"/>
                        </a:rPr>
                        <a:t>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Fuse</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baseline="0" dirty="0">
                          <a:hlinkClick r:id="rId2"/>
                        </a:rPr>
                        <a:t>216</a:t>
                      </a:r>
                      <a:r>
                        <a:rPr lang="en-US" sz="800" baseline="0" dirty="0"/>
                        <a:t>, </a:t>
                      </a:r>
                      <a:r>
                        <a:rPr lang="en-US" sz="800" baseline="0" dirty="0">
                          <a:hlinkClick r:id="rId3"/>
                        </a:rPr>
                        <a:t>215</a:t>
                      </a:r>
                      <a:r>
                        <a:rPr lang="en-US" sz="800" baseline="0" dirty="0"/>
                        <a:t>, </a:t>
                      </a:r>
                      <a:r>
                        <a:rPr lang="en-US" sz="800" baseline="0" dirty="0">
                          <a:hlinkClick r:id="rId4"/>
                        </a:rPr>
                        <a:t>314</a:t>
                      </a:r>
                      <a:endParaRPr lang="en-US" sz="800" baseline="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3155816402"/>
                  </a:ext>
                </a:extLst>
              </a:tr>
              <a:tr h="170595">
                <a:tc rowSpan="4">
                  <a:txBody>
                    <a:bodyPr/>
                    <a:lstStyle/>
                    <a:p>
                      <a:pPr algn="ctr"/>
                      <a:r>
                        <a:rPr lang="en-US" sz="1000" b="1">
                          <a:solidFill>
                            <a:schemeClr val="bg1"/>
                          </a:solidFill>
                          <a:latin typeface="Cambria" panose="02040503050406030204" pitchFamily="18" charset="0"/>
                          <a:ea typeface="Cambria" panose="02040503050406030204" pitchFamily="18" charset="0"/>
                        </a:rPr>
                        <a:t>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rowSpan="2">
                  <a:txBody>
                    <a:bodyPr/>
                    <a:lstStyle/>
                    <a:p>
                      <a:pPr algn="ctr" rtl="0" fontAlgn="ctr"/>
                      <a:r>
                        <a:rPr lang="en-US" sz="800" b="0" i="0" u="none" strike="noStrike">
                          <a:solidFill>
                            <a:schemeClr val="tx1"/>
                          </a:solidFill>
                          <a:effectLst/>
                          <a:latin typeface="+mn-lt"/>
                        </a:rPr>
                        <a:t>MOV</a:t>
                      </a:r>
                    </a:p>
                    <a:p>
                      <a:pPr algn="ctr" rtl="0" fontAlgn="ctr"/>
                      <a:r>
                        <a:rPr lang="en-US" sz="800" b="0" i="0" u="none" strike="noStrike">
                          <a:solidFill>
                            <a:schemeClr val="tx1"/>
                          </a:solidFill>
                          <a:effectLst/>
                          <a:latin typeface="+mn-lt"/>
                        </a:rPr>
                        <a:t>+</a:t>
                      </a:r>
                    </a:p>
                    <a:p>
                      <a:pPr algn="ctr" rtl="0" fontAlgn="ctr"/>
                      <a:r>
                        <a:rPr lang="en-US" sz="800" b="0" i="0" u="none" strike="noStrike">
                          <a:solidFill>
                            <a:schemeClr val="tx1"/>
                          </a:solidFill>
                          <a:effectLst/>
                          <a:latin typeface="+mn-lt"/>
                        </a:rPr>
                        <a:t>GDT</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5"/>
                        </a:rPr>
                        <a:t>TMOV</a:t>
                      </a:r>
                      <a:r>
                        <a:rPr lang="en-US" sz="800" dirty="0"/>
                        <a:t>, </a:t>
                      </a:r>
                      <a:r>
                        <a:rPr lang="en-US" sz="800" dirty="0">
                          <a:solidFill>
                            <a:srgbClr val="6890FF"/>
                          </a:solidFill>
                          <a:hlinkClick r:id="rId6">
                            <a:extLst>
                              <a:ext uri="{A12FA001-AC4F-418D-AE19-62706E023703}">
                                <ahyp:hlinkClr xmlns:ahyp="http://schemas.microsoft.com/office/drawing/2018/hyperlinkcolor" val="tx"/>
                              </a:ext>
                            </a:extLst>
                          </a:hlinkClick>
                        </a:rPr>
                        <a:t>Xtreme</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241100664"/>
                  </a:ext>
                </a:extLst>
              </a:tr>
              <a:tr h="170595">
                <a:tc vMerge="1">
                  <a:txBody>
                    <a:bodyPr/>
                    <a:lstStyle/>
                    <a:p>
                      <a:endParaRPr lang="en-IN"/>
                    </a:p>
                  </a:txBody>
                  <a:tcPr/>
                </a:tc>
                <a:tc vMerge="1">
                  <a:txBody>
                    <a:bodyPr/>
                    <a:lstStyle/>
                    <a:p>
                      <a:pPr algn="ctr" rtl="0" fontAlgn="ctr"/>
                      <a:r>
                        <a:rPr lang="en-US" sz="800" b="0" i="0" u="none" strike="noStrike">
                          <a:solidFill>
                            <a:schemeClr val="tx1"/>
                          </a:solidFill>
                          <a:effectLst/>
                          <a:latin typeface="+mn-lt"/>
                        </a:rPr>
                        <a:t>GDT</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7"/>
                        </a:rPr>
                        <a:t>CG2</a:t>
                      </a:r>
                      <a:r>
                        <a:rPr lang="en-US" sz="800" dirty="0"/>
                        <a:t>, </a:t>
                      </a:r>
                      <a:r>
                        <a:rPr lang="en-US" sz="800" dirty="0">
                          <a:hlinkClick r:id="rId8"/>
                        </a:rPr>
                        <a:t>CG3</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602807594"/>
                  </a:ext>
                </a:extLst>
              </a:tr>
              <a:tr h="170595">
                <a:tc vMerge="1">
                  <a:txBody>
                    <a:bodyPr/>
                    <a:lstStyle/>
                    <a:p>
                      <a:endParaRPr lang="en-IN"/>
                    </a:p>
                  </a:txBody>
                  <a:tcPr/>
                </a:tc>
                <a:tc>
                  <a:txBody>
                    <a:bodyPr/>
                    <a:lstStyle/>
                    <a:p>
                      <a:pPr algn="ctr" rtl="0" fontAlgn="ctr"/>
                      <a:r>
                        <a:rPr lang="en-US" sz="800" b="0" i="0" u="none" strike="noStrike">
                          <a:solidFill>
                            <a:schemeClr val="tx1"/>
                          </a:solidFill>
                          <a:effectLst/>
                          <a:latin typeface="+mn-lt"/>
                        </a:rPr>
                        <a:t>SIDACtor</a:t>
                      </a:r>
                      <a:r>
                        <a:rPr lang="en-US" sz="800" b="0" i="0" u="none" strike="noStrike" baseline="30000">
                          <a:solidFill>
                            <a:schemeClr val="tx1"/>
                          </a:solidFill>
                          <a:effectLst/>
                          <a:latin typeface="+mn-lt"/>
                        </a:rPr>
                        <a:t>®</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9"/>
                        </a:rPr>
                        <a:t>Pxxx0FNL</a:t>
                      </a:r>
                      <a:r>
                        <a:rPr lang="en-US" sz="800" dirty="0"/>
                        <a:t>, </a:t>
                      </a:r>
                      <a:r>
                        <a:rPr lang="en-US" sz="800" dirty="0">
                          <a:hlinkClick r:id="rId10"/>
                        </a:rPr>
                        <a:t>Pxxx0S3N</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57743788"/>
                  </a:ext>
                </a:extLst>
              </a:tr>
              <a:tr h="170595">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mn-lt"/>
                        </a:rPr>
                        <a:t>AC Relay</a:t>
                      </a:r>
                      <a:endParaRPr lang="en-US" sz="800" b="1" i="0" u="none" strike="noStrike">
                        <a:solidFill>
                          <a:schemeClr val="tx1"/>
                        </a:solidFill>
                        <a:effectLst/>
                        <a:latin typeface="+mn-lt"/>
                      </a:endParaRP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solidFill>
                            <a:schemeClr val="tx1"/>
                          </a:solidFill>
                        </a:rPr>
                        <a:t>SC0x*</a:t>
                      </a:r>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34035986"/>
                  </a:ext>
                </a:extLst>
              </a:tr>
              <a:tr h="170595">
                <a:tc>
                  <a:txBody>
                    <a:bodyPr/>
                    <a:lstStyle/>
                    <a:p>
                      <a:pPr algn="ctr"/>
                      <a:r>
                        <a:rPr lang="en-US" sz="1000" b="1">
                          <a:solidFill>
                            <a:schemeClr val="bg1"/>
                          </a:solidFill>
                          <a:latin typeface="Cambria" panose="02040503050406030204" pitchFamily="18" charset="0"/>
                          <a:ea typeface="Cambria" panose="02040503050406030204" pitchFamily="18" charset="0"/>
                        </a:rPr>
                        <a:t>III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Rectifier Bridge</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ctr"/>
                      <a:r>
                        <a:rPr lang="en-US" sz="800" dirty="0">
                          <a:hlinkClick r:id="rId11"/>
                        </a:rPr>
                        <a:t>FBO40-12N</a:t>
                      </a:r>
                      <a:endParaRPr lang="en-US" sz="800" dirty="0">
                        <a:solidFill>
                          <a:schemeClr val="tx1"/>
                        </a:solidFill>
                      </a:endParaRPr>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333803235"/>
                  </a:ext>
                </a:extLst>
              </a:tr>
              <a:tr h="170595">
                <a:tc rowSpan="4">
                  <a:txBody>
                    <a:bodyPr/>
                    <a:lstStyle/>
                    <a:p>
                      <a:pPr algn="ctr"/>
                      <a:r>
                        <a:rPr lang="en-US" sz="1000" b="1">
                          <a:solidFill>
                            <a:schemeClr val="bg1"/>
                          </a:solidFill>
                          <a:latin typeface="Cambria" panose="02040503050406030204" pitchFamily="18" charset="0"/>
                          <a:ea typeface="Cambria" panose="02040503050406030204" pitchFamily="18" charset="0"/>
                        </a:rPr>
                        <a:t>IV</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MOSFET</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2"/>
                        </a:rPr>
                        <a:t>X2-Class</a:t>
                      </a:r>
                      <a:r>
                        <a:rPr lang="en-US" sz="800" dirty="0"/>
                        <a:t>, </a:t>
                      </a:r>
                      <a:r>
                        <a:rPr lang="en-US" sz="800" dirty="0">
                          <a:hlinkClick r:id="rId13"/>
                        </a:rPr>
                        <a:t>X3-Class</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583088134"/>
                  </a:ext>
                </a:extLst>
              </a:tr>
              <a:tr h="170595">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Gate Driver</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4"/>
                        </a:rPr>
                        <a:t>IX4340</a:t>
                      </a:r>
                      <a:r>
                        <a:rPr lang="en-US" sz="800" dirty="0"/>
                        <a:t>, </a:t>
                      </a:r>
                      <a:r>
                        <a:rPr lang="en-US" sz="800" dirty="0">
                          <a:hlinkClick r:id="rId15"/>
                        </a:rPr>
                        <a:t>IXD60x</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983408138"/>
                  </a:ext>
                </a:extLst>
              </a:tr>
              <a:tr h="170595">
                <a:tc vMerge="1">
                  <a:txBody>
                    <a:bodyPr/>
                    <a:lstStyle/>
                    <a:p>
                      <a:endParaRPr lang="en-IN"/>
                    </a:p>
                  </a:txBody>
                  <a:tcPr/>
                </a:tc>
                <a:tc>
                  <a:txBody>
                    <a:bodyPr/>
                    <a:lstStyle/>
                    <a:p>
                      <a:pPr algn="ctr" rtl="0" fontAlgn="ctr"/>
                      <a:r>
                        <a:rPr lang="en-US" sz="800" b="0" i="0" u="none" strike="noStrike" err="1">
                          <a:solidFill>
                            <a:schemeClr val="tx1"/>
                          </a:solidFill>
                          <a:effectLst/>
                          <a:latin typeface="+mn-lt"/>
                        </a:rPr>
                        <a:t>SiC</a:t>
                      </a:r>
                      <a:r>
                        <a:rPr lang="en-US" sz="800" b="0" i="0" u="none" strike="noStrike">
                          <a:solidFill>
                            <a:schemeClr val="tx1"/>
                          </a:solidFill>
                          <a:effectLst/>
                          <a:latin typeface="+mn-lt"/>
                        </a:rPr>
                        <a:t> Diode</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6"/>
                        </a:rPr>
                        <a:t>LSIC2SD065</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225203652"/>
                  </a:ext>
                </a:extLst>
              </a:tr>
              <a:tr h="170595">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Integrated PFC Boost</a:t>
                      </a:r>
                    </a:p>
                  </a:txBody>
                  <a:tcPr marR="7460" marT="746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7"/>
                        </a:rPr>
                        <a:t>FMD 47-06KC5</a:t>
                      </a:r>
                      <a:endParaRPr lang="en-US" sz="800" dirty="0"/>
                    </a:p>
                  </a:txBody>
                  <a:tcPr marR="7460" marT="746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666776166"/>
                  </a:ext>
                </a:extLst>
              </a:tr>
              <a:tr h="170595">
                <a:tc rowSpan="2">
                  <a:txBody>
                    <a:bodyPr/>
                    <a:lstStyle/>
                    <a:p>
                      <a:pPr algn="ctr"/>
                      <a:r>
                        <a:rPr lang="en-US" sz="1000" b="1">
                          <a:solidFill>
                            <a:schemeClr val="bg1"/>
                          </a:solidFill>
                          <a:latin typeface="Cambria" panose="02040503050406030204" pitchFamily="18" charset="0"/>
                          <a:ea typeface="Cambria" panose="02040503050406030204" pitchFamily="18" charset="0"/>
                        </a:rPr>
                        <a:t>V</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MOSFET</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2"/>
                        </a:rPr>
                        <a:t>X2-Class</a:t>
                      </a:r>
                      <a:r>
                        <a:rPr lang="en-US" sz="800" dirty="0"/>
                        <a:t>, </a:t>
                      </a:r>
                      <a:r>
                        <a:rPr lang="en-US" sz="800" dirty="0">
                          <a:hlinkClick r:id="rId13"/>
                        </a:rPr>
                        <a:t>X3-Class</a:t>
                      </a:r>
                      <a:endParaRPr lang="en-US" sz="800" dirty="0"/>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603389635"/>
                  </a:ext>
                </a:extLst>
              </a:tr>
              <a:tr h="170595">
                <a:tc vMerge="1">
                  <a:txBody>
                    <a:bodyPr/>
                    <a:lstStyle/>
                    <a:p>
                      <a:pPr algn="ctr"/>
                      <a:endParaRPr lang="en-US" sz="1000" b="1">
                        <a:solidFill>
                          <a:schemeClr val="bg1"/>
                        </a:solidFill>
                        <a:latin typeface="Cambria" panose="02040503050406030204" pitchFamily="18" charset="0"/>
                        <a:ea typeface="Cambria" panose="02040503050406030204" pitchFamily="18" charset="0"/>
                      </a:endParaRP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Gate Driver</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14"/>
                        </a:rPr>
                        <a:t>IX4340</a:t>
                      </a:r>
                      <a:r>
                        <a:rPr lang="en-US" sz="800" dirty="0"/>
                        <a:t>, </a:t>
                      </a:r>
                      <a:r>
                        <a:rPr lang="en-US" sz="800" dirty="0">
                          <a:hlinkClick r:id="rId15"/>
                        </a:rPr>
                        <a:t>IXD60x</a:t>
                      </a:r>
                      <a:endParaRPr lang="en-US" sz="800" dirty="0"/>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388324471"/>
                  </a:ext>
                </a:extLst>
              </a:tr>
              <a:tr h="170595">
                <a:tc>
                  <a:txBody>
                    <a:bodyPr/>
                    <a:lstStyle/>
                    <a:p>
                      <a:pPr algn="ctr"/>
                      <a:r>
                        <a:rPr lang="en-US" sz="1000" b="1">
                          <a:solidFill>
                            <a:schemeClr val="bg1"/>
                          </a:solidFill>
                          <a:latin typeface="Cambria" panose="02040503050406030204" pitchFamily="18" charset="0"/>
                          <a:ea typeface="Cambria" panose="02040503050406030204" pitchFamily="18" charset="0"/>
                        </a:rPr>
                        <a:t>VI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800" b="0" i="0" u="none" strike="noStrike">
                          <a:solidFill>
                            <a:schemeClr val="tx1"/>
                          </a:solidFill>
                          <a:effectLst/>
                          <a:latin typeface="+mn-lt"/>
                        </a:rPr>
                        <a:t>Diode</a:t>
                      </a:r>
                    </a:p>
                  </a:txBody>
                  <a:tcPr marR="7460" marT="7460" marB="9144"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800" dirty="0">
                          <a:hlinkClick r:id="rId18"/>
                        </a:rPr>
                        <a:t>DSEK 60</a:t>
                      </a:r>
                      <a:endParaRPr lang="en-US" sz="800" dirty="0"/>
                    </a:p>
                  </a:txBody>
                  <a:tcPr marR="7460" marT="7460" marB="9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778507407"/>
                  </a:ext>
                </a:extLst>
              </a:tr>
              <a:tr h="170595">
                <a:tc>
                  <a:txBody>
                    <a:bodyPr/>
                    <a:lstStyle/>
                    <a:p>
                      <a:pPr algn="ctr"/>
                      <a:r>
                        <a:rPr lang="en-US" sz="1000" b="1">
                          <a:solidFill>
                            <a:schemeClr val="bg1"/>
                          </a:solidFill>
                          <a:latin typeface="Cambria" panose="02040503050406030204" pitchFamily="18" charset="0"/>
                          <a:ea typeface="Cambria" panose="02040503050406030204" pitchFamily="18" charset="0"/>
                        </a:rPr>
                        <a:t>VII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Fuse</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solidFill>
                            <a:schemeClr val="tx1"/>
                          </a:solidFill>
                          <a:hlinkClick r:id="rId19"/>
                        </a:rPr>
                        <a:t>Mega-120</a:t>
                      </a:r>
                      <a:r>
                        <a:rPr lang="it-IT" sz="800" dirty="0">
                          <a:solidFill>
                            <a:schemeClr val="tx1"/>
                          </a:solidFill>
                        </a:rPr>
                        <a:t>, </a:t>
                      </a:r>
                      <a:r>
                        <a:rPr lang="it-IT" sz="800" dirty="0">
                          <a:solidFill>
                            <a:schemeClr val="tx1"/>
                          </a:solidFill>
                          <a:hlinkClick r:id="rId20"/>
                        </a:rPr>
                        <a:t>midi-70</a:t>
                      </a:r>
                      <a:r>
                        <a:rPr lang="it-IT" sz="8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solidFill>
                            <a:schemeClr val="tx1"/>
                          </a:solidFill>
                          <a:hlinkClick r:id="rId21"/>
                        </a:rPr>
                        <a:t>CNN</a:t>
                      </a:r>
                      <a:r>
                        <a:rPr lang="it-IT" sz="800" dirty="0">
                          <a:solidFill>
                            <a:schemeClr val="tx1"/>
                          </a:solidFill>
                        </a:rPr>
                        <a:t>, </a:t>
                      </a:r>
                      <a:r>
                        <a:rPr lang="it-IT" sz="800" dirty="0">
                          <a:solidFill>
                            <a:schemeClr val="tx1"/>
                          </a:solidFill>
                          <a:hlinkClick r:id="rId22"/>
                        </a:rPr>
                        <a:t>CNNE</a:t>
                      </a:r>
                      <a:endParaRPr lang="en-US" sz="80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518435476"/>
                  </a:ext>
                </a:extLst>
              </a:tr>
              <a:tr h="170595">
                <a:tc>
                  <a:txBody>
                    <a:bodyPr/>
                    <a:lstStyle/>
                    <a:p>
                      <a:pPr algn="ctr"/>
                      <a:r>
                        <a:rPr lang="en-US" sz="1000" b="1">
                          <a:solidFill>
                            <a:schemeClr val="bg1"/>
                          </a:solidFill>
                          <a:latin typeface="Cambria" panose="02040503050406030204" pitchFamily="18" charset="0"/>
                          <a:ea typeface="Cambria" panose="02040503050406030204" pitchFamily="18" charset="0"/>
                        </a:rPr>
                        <a:t>VIII</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800">
                          <a:solidFill>
                            <a:schemeClr val="tx1"/>
                          </a:solidFill>
                        </a:rPr>
                        <a:t>MOSFET</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hlinkClick r:id="rId23"/>
                        </a:rPr>
                        <a:t>X4-Class</a:t>
                      </a:r>
                      <a:r>
                        <a:rPr lang="en-US" sz="800" dirty="0"/>
                        <a:t>, </a:t>
                      </a:r>
                      <a:r>
                        <a:rPr lang="en-US" sz="800" dirty="0">
                          <a:hlinkClick r:id="rId24"/>
                        </a:rPr>
                        <a:t>MMIX</a:t>
                      </a:r>
                      <a:endParaRPr lang="en-US" sz="800" dirty="0"/>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96689916"/>
                  </a:ext>
                </a:extLst>
              </a:tr>
              <a:tr h="170595">
                <a:tc>
                  <a:txBody>
                    <a:bodyPr/>
                    <a:lstStyle/>
                    <a:p>
                      <a:pPr algn="ctr"/>
                      <a:r>
                        <a:rPr lang="en-US" sz="1000" b="1">
                          <a:solidFill>
                            <a:schemeClr val="bg1"/>
                          </a:solidFill>
                          <a:latin typeface="Cambria" panose="02040503050406030204" pitchFamily="18" charset="0"/>
                          <a:ea typeface="Cambria" panose="02040503050406030204" pitchFamily="18" charset="0"/>
                        </a:rPr>
                        <a:t>IX</a:t>
                      </a:r>
                    </a:p>
                  </a:txBody>
                  <a:tcPr marL="7460" marR="7460" marT="746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800">
                          <a:solidFill>
                            <a:schemeClr val="tx1"/>
                          </a:solidFill>
                        </a:rPr>
                        <a:t>MCU</a:t>
                      </a:r>
                    </a:p>
                  </a:txBody>
                  <a:tcPr marL="0" marR="0" marT="0" marB="0" anchor="ct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hlinkClick r:id="rId25"/>
                        </a:rPr>
                        <a:t>Z8F3224</a:t>
                      </a:r>
                      <a:endParaRPr lang="en-US" sz="80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466221951"/>
                  </a:ext>
                </a:extLst>
              </a:tr>
            </a:tbl>
          </a:graphicData>
        </a:graphic>
      </p:graphicFrame>
      <p:sp>
        <p:nvSpPr>
          <p:cNvPr id="405" name="Rectangle 404">
            <a:extLst>
              <a:ext uri="{FF2B5EF4-FFF2-40B4-BE49-F238E27FC236}">
                <a16:creationId xmlns:a16="http://schemas.microsoft.com/office/drawing/2014/main" id="{55E8A8E2-5156-4B5E-ACBD-9AEE5CB2CEA7}"/>
              </a:ext>
            </a:extLst>
          </p:cNvPr>
          <p:cNvSpPr/>
          <p:nvPr/>
        </p:nvSpPr>
        <p:spPr>
          <a:xfrm>
            <a:off x="1364059" y="1821962"/>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II</a:t>
            </a:r>
          </a:p>
        </p:txBody>
      </p:sp>
      <p:sp>
        <p:nvSpPr>
          <p:cNvPr id="408" name="Rectangle 407">
            <a:extLst>
              <a:ext uri="{FF2B5EF4-FFF2-40B4-BE49-F238E27FC236}">
                <a16:creationId xmlns:a16="http://schemas.microsoft.com/office/drawing/2014/main" id="{0AA4D77D-059A-46B0-92DC-D766EB8B1E3D}"/>
              </a:ext>
            </a:extLst>
          </p:cNvPr>
          <p:cNvSpPr/>
          <p:nvPr/>
        </p:nvSpPr>
        <p:spPr>
          <a:xfrm>
            <a:off x="983059" y="2901462"/>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II</a:t>
            </a:r>
          </a:p>
        </p:txBody>
      </p:sp>
      <p:sp>
        <p:nvSpPr>
          <p:cNvPr id="409" name="Rectangle 408">
            <a:extLst>
              <a:ext uri="{FF2B5EF4-FFF2-40B4-BE49-F238E27FC236}">
                <a16:creationId xmlns:a16="http://schemas.microsoft.com/office/drawing/2014/main" id="{95035503-1CC4-4651-9FC3-62055605B467}"/>
              </a:ext>
            </a:extLst>
          </p:cNvPr>
          <p:cNvSpPr/>
          <p:nvPr/>
        </p:nvSpPr>
        <p:spPr>
          <a:xfrm>
            <a:off x="1761497" y="977776"/>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III</a:t>
            </a:r>
          </a:p>
        </p:txBody>
      </p:sp>
      <p:sp>
        <p:nvSpPr>
          <p:cNvPr id="410" name="Rectangle 409">
            <a:extLst>
              <a:ext uri="{FF2B5EF4-FFF2-40B4-BE49-F238E27FC236}">
                <a16:creationId xmlns:a16="http://schemas.microsoft.com/office/drawing/2014/main" id="{237D9464-1CEA-4762-A956-CD0C101C4089}"/>
              </a:ext>
            </a:extLst>
          </p:cNvPr>
          <p:cNvSpPr/>
          <p:nvPr/>
        </p:nvSpPr>
        <p:spPr>
          <a:xfrm>
            <a:off x="2294897" y="916816"/>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IV</a:t>
            </a:r>
          </a:p>
        </p:txBody>
      </p:sp>
      <p:sp>
        <p:nvSpPr>
          <p:cNvPr id="415" name="Rectangle 414">
            <a:extLst>
              <a:ext uri="{FF2B5EF4-FFF2-40B4-BE49-F238E27FC236}">
                <a16:creationId xmlns:a16="http://schemas.microsoft.com/office/drawing/2014/main" id="{72747519-13AA-484F-A178-25F30F4BC5AD}"/>
              </a:ext>
            </a:extLst>
          </p:cNvPr>
          <p:cNvSpPr/>
          <p:nvPr/>
        </p:nvSpPr>
        <p:spPr>
          <a:xfrm>
            <a:off x="3323597" y="1450216"/>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a:t>
            </a:r>
          </a:p>
        </p:txBody>
      </p:sp>
      <p:sp>
        <p:nvSpPr>
          <p:cNvPr id="416" name="Rectangle 415">
            <a:extLst>
              <a:ext uri="{FF2B5EF4-FFF2-40B4-BE49-F238E27FC236}">
                <a16:creationId xmlns:a16="http://schemas.microsoft.com/office/drawing/2014/main" id="{DAD384F0-8B57-4632-867E-CEA4A9F52EB2}"/>
              </a:ext>
            </a:extLst>
          </p:cNvPr>
          <p:cNvSpPr/>
          <p:nvPr/>
        </p:nvSpPr>
        <p:spPr>
          <a:xfrm>
            <a:off x="4483825" y="1208916"/>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VI</a:t>
            </a:r>
          </a:p>
        </p:txBody>
      </p:sp>
      <p:sp>
        <p:nvSpPr>
          <p:cNvPr id="418" name="Rectangle 417">
            <a:extLst>
              <a:ext uri="{FF2B5EF4-FFF2-40B4-BE49-F238E27FC236}">
                <a16:creationId xmlns:a16="http://schemas.microsoft.com/office/drawing/2014/main" id="{2F8583A5-1878-4E0B-AD55-AAB927BC6FE0}"/>
              </a:ext>
            </a:extLst>
          </p:cNvPr>
          <p:cNvSpPr/>
          <p:nvPr/>
        </p:nvSpPr>
        <p:spPr>
          <a:xfrm>
            <a:off x="5398225" y="1285116"/>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VII</a:t>
            </a:r>
          </a:p>
        </p:txBody>
      </p:sp>
      <p:sp>
        <p:nvSpPr>
          <p:cNvPr id="419" name="Rectangle 418">
            <a:extLst>
              <a:ext uri="{FF2B5EF4-FFF2-40B4-BE49-F238E27FC236}">
                <a16:creationId xmlns:a16="http://schemas.microsoft.com/office/drawing/2014/main" id="{657D7FC1-57A7-4836-B57C-20F915175E32}"/>
              </a:ext>
            </a:extLst>
          </p:cNvPr>
          <p:cNvSpPr/>
          <p:nvPr/>
        </p:nvSpPr>
        <p:spPr>
          <a:xfrm>
            <a:off x="5398225" y="2559734"/>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VIII</a:t>
            </a:r>
          </a:p>
        </p:txBody>
      </p:sp>
      <p:sp>
        <p:nvSpPr>
          <p:cNvPr id="391" name="TextBox 390">
            <a:extLst>
              <a:ext uri="{FF2B5EF4-FFF2-40B4-BE49-F238E27FC236}">
                <a16:creationId xmlns:a16="http://schemas.microsoft.com/office/drawing/2014/main" id="{5BA1B5D5-C04C-468E-AC69-BAE90D71FB6C}"/>
              </a:ext>
            </a:extLst>
          </p:cNvPr>
          <p:cNvSpPr txBox="1"/>
          <p:nvPr/>
        </p:nvSpPr>
        <p:spPr>
          <a:xfrm>
            <a:off x="969949" y="2294342"/>
            <a:ext cx="274188" cy="200055"/>
          </a:xfrm>
          <a:prstGeom prst="rect">
            <a:avLst/>
          </a:prstGeom>
          <a:noFill/>
        </p:spPr>
        <p:txBody>
          <a:bodyPr wrap="square" rtlCol="0">
            <a:spAutoFit/>
          </a:bodyPr>
          <a:lstStyle/>
          <a:p>
            <a:pPr algn="r"/>
            <a:r>
              <a:rPr lang="en-US" sz="700"/>
              <a:t>ºt</a:t>
            </a:r>
            <a:endParaRPr lang="en-IN" sz="700"/>
          </a:p>
        </p:txBody>
      </p:sp>
      <p:grpSp>
        <p:nvGrpSpPr>
          <p:cNvPr id="392" name="Group 391">
            <a:extLst>
              <a:ext uri="{FF2B5EF4-FFF2-40B4-BE49-F238E27FC236}">
                <a16:creationId xmlns:a16="http://schemas.microsoft.com/office/drawing/2014/main" id="{411DD854-31F7-496F-95D6-749867E1C6EF}"/>
              </a:ext>
            </a:extLst>
          </p:cNvPr>
          <p:cNvGrpSpPr/>
          <p:nvPr/>
        </p:nvGrpSpPr>
        <p:grpSpPr>
          <a:xfrm>
            <a:off x="6810066" y="58760"/>
            <a:ext cx="1916015" cy="461665"/>
            <a:chOff x="414867" y="3222470"/>
            <a:chExt cx="1736933" cy="461665"/>
          </a:xfrm>
        </p:grpSpPr>
        <p:sp>
          <p:nvSpPr>
            <p:cNvPr id="393" name="TextBox 392">
              <a:extLst>
                <a:ext uri="{FF2B5EF4-FFF2-40B4-BE49-F238E27FC236}">
                  <a16:creationId xmlns:a16="http://schemas.microsoft.com/office/drawing/2014/main" id="{507E68B8-BD8E-4329-BA2F-592D0D0B3318}"/>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394" name="Picture 393">
              <a:extLst>
                <a:ext uri="{FF2B5EF4-FFF2-40B4-BE49-F238E27FC236}">
                  <a16:creationId xmlns:a16="http://schemas.microsoft.com/office/drawing/2014/main" id="{A58D3138-6824-49BD-AEDC-E205BE1443CF}"/>
                </a:ext>
              </a:extLst>
            </p:cNvPr>
            <p:cNvPicPr>
              <a:picLocks noChangeAspect="1"/>
            </p:cNvPicPr>
            <p:nvPr/>
          </p:nvPicPr>
          <p:blipFill>
            <a:blip r:embed="rId26">
              <a:duotone>
                <a:schemeClr val="accent1">
                  <a:shade val="45000"/>
                  <a:satMod val="135000"/>
                </a:schemeClr>
                <a:prstClr val="white"/>
              </a:duotone>
            </a:blip>
            <a:stretch>
              <a:fillRect/>
            </a:stretch>
          </p:blipFill>
          <p:spPr>
            <a:xfrm>
              <a:off x="447454" y="3247666"/>
              <a:ext cx="201086" cy="277573"/>
            </a:xfrm>
            <a:prstGeom prst="rect">
              <a:avLst/>
            </a:prstGeom>
          </p:spPr>
        </p:pic>
        <p:sp>
          <p:nvSpPr>
            <p:cNvPr id="395" name="Rectangle: Rounded Corners 394">
              <a:extLst>
                <a:ext uri="{FF2B5EF4-FFF2-40B4-BE49-F238E27FC236}">
                  <a16:creationId xmlns:a16="http://schemas.microsoft.com/office/drawing/2014/main" id="{D15D3146-3A0B-4153-A03E-60C0995F6FC4}"/>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3" name="TextBox 402">
            <a:extLst>
              <a:ext uri="{FF2B5EF4-FFF2-40B4-BE49-F238E27FC236}">
                <a16:creationId xmlns:a16="http://schemas.microsoft.com/office/drawing/2014/main" id="{B8CE707E-CAD5-4CF0-AA76-469D05F21BD1}"/>
              </a:ext>
            </a:extLst>
          </p:cNvPr>
          <p:cNvSpPr txBox="1"/>
          <p:nvPr/>
        </p:nvSpPr>
        <p:spPr>
          <a:xfrm>
            <a:off x="5748327" y="4112831"/>
            <a:ext cx="1719274" cy="200055"/>
          </a:xfrm>
          <a:prstGeom prst="rect">
            <a:avLst/>
          </a:prstGeom>
          <a:noFill/>
        </p:spPr>
        <p:txBody>
          <a:bodyPr wrap="square" rtlCol="0">
            <a:spAutoFit/>
          </a:bodyPr>
          <a:lstStyle/>
          <a:p>
            <a:r>
              <a:rPr lang="en-US" sz="700" i="1" dirty="0">
                <a:solidFill>
                  <a:schemeClr val="bg1">
                    <a:lumMod val="50000"/>
                  </a:schemeClr>
                </a:solidFill>
              </a:rPr>
              <a:t>* Contact Littelfuse Sales for details</a:t>
            </a:r>
            <a:endParaRPr lang="en-IN" sz="700" i="1" dirty="0">
              <a:solidFill>
                <a:schemeClr val="bg1">
                  <a:lumMod val="50000"/>
                </a:schemeClr>
              </a:solidFill>
            </a:endParaRPr>
          </a:p>
        </p:txBody>
      </p:sp>
      <p:sp>
        <p:nvSpPr>
          <p:cNvPr id="396" name="TextBox 395">
            <a:extLst>
              <a:ext uri="{FF2B5EF4-FFF2-40B4-BE49-F238E27FC236}">
                <a16:creationId xmlns:a16="http://schemas.microsoft.com/office/drawing/2014/main" id="{6DB10109-E046-4F94-B962-E7E2B9FAF213}"/>
              </a:ext>
            </a:extLst>
          </p:cNvPr>
          <p:cNvSpPr txBox="1"/>
          <p:nvPr/>
        </p:nvSpPr>
        <p:spPr>
          <a:xfrm>
            <a:off x="-117" y="0"/>
            <a:ext cx="228600" cy="215444"/>
          </a:xfrm>
          <a:prstGeom prst="rect">
            <a:avLst/>
          </a:prstGeom>
          <a:solidFill>
            <a:srgbClr val="007E3A"/>
          </a:solidFill>
        </p:spPr>
        <p:txBody>
          <a:bodyPr wrap="square" rtlCol="0">
            <a:spAutoFit/>
          </a:bodyPr>
          <a:lstStyle/>
          <a:p>
            <a:pPr algn="ctr"/>
            <a:r>
              <a:rPr lang="en-US" sz="800" b="1">
                <a:solidFill>
                  <a:schemeClr val="bg1"/>
                </a:solidFill>
              </a:rPr>
              <a:t>F</a:t>
            </a:r>
          </a:p>
        </p:txBody>
      </p:sp>
      <p:sp>
        <p:nvSpPr>
          <p:cNvPr id="397" name="Rectangle 396">
            <a:extLst>
              <a:ext uri="{FF2B5EF4-FFF2-40B4-BE49-F238E27FC236}">
                <a16:creationId xmlns:a16="http://schemas.microsoft.com/office/drawing/2014/main" id="{E04D1961-32C8-47B0-A1E2-933ACAFE22FF}"/>
              </a:ext>
            </a:extLst>
          </p:cNvPr>
          <p:cNvSpPr/>
          <p:nvPr/>
        </p:nvSpPr>
        <p:spPr>
          <a:xfrm>
            <a:off x="2790997" y="4072439"/>
            <a:ext cx="603773" cy="406707"/>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a:solidFill>
                  <a:schemeClr val="tx1"/>
                </a:solidFill>
              </a:rPr>
              <a:t>MCU</a:t>
            </a:r>
          </a:p>
        </p:txBody>
      </p:sp>
      <p:cxnSp>
        <p:nvCxnSpPr>
          <p:cNvPr id="401" name="Straight Connector 400">
            <a:extLst>
              <a:ext uri="{FF2B5EF4-FFF2-40B4-BE49-F238E27FC236}">
                <a16:creationId xmlns:a16="http://schemas.microsoft.com/office/drawing/2014/main" id="{395613D1-F034-408A-BAB7-284A604E6AD1}"/>
              </a:ext>
            </a:extLst>
          </p:cNvPr>
          <p:cNvCxnSpPr>
            <a:stCxn id="397" idx="0"/>
          </p:cNvCxnSpPr>
          <p:nvPr/>
        </p:nvCxnSpPr>
        <p:spPr>
          <a:xfrm flipH="1" flipV="1">
            <a:off x="3092883" y="3770485"/>
            <a:ext cx="1" cy="301954"/>
          </a:xfrm>
          <a:prstGeom prst="line">
            <a:avLst/>
          </a:prstGeom>
          <a:ln>
            <a:solidFill>
              <a:srgbClr val="00AEC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2" name="Rectangle 401">
            <a:extLst>
              <a:ext uri="{FF2B5EF4-FFF2-40B4-BE49-F238E27FC236}">
                <a16:creationId xmlns:a16="http://schemas.microsoft.com/office/drawing/2014/main" id="{4C1B32A1-0970-40F7-88EC-774A998B9D61}"/>
              </a:ext>
            </a:extLst>
          </p:cNvPr>
          <p:cNvSpPr/>
          <p:nvPr/>
        </p:nvSpPr>
        <p:spPr>
          <a:xfrm>
            <a:off x="3299154" y="3947829"/>
            <a:ext cx="228600" cy="230400"/>
          </a:xfrm>
          <a:prstGeom prst="rect">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Cambria" panose="02040503050406030204" pitchFamily="18" charset="0"/>
                <a:ea typeface="Cambria" panose="02040503050406030204" pitchFamily="18" charset="0"/>
              </a:rPr>
              <a:t>IX</a:t>
            </a:r>
          </a:p>
        </p:txBody>
      </p:sp>
      <p:grpSp>
        <p:nvGrpSpPr>
          <p:cNvPr id="404" name="Group 403">
            <a:extLst>
              <a:ext uri="{FF2B5EF4-FFF2-40B4-BE49-F238E27FC236}">
                <a16:creationId xmlns:a16="http://schemas.microsoft.com/office/drawing/2014/main" id="{9A42931F-61F5-4EE6-B5A6-2EA7FB45789E}"/>
              </a:ext>
            </a:extLst>
          </p:cNvPr>
          <p:cNvGrpSpPr/>
          <p:nvPr/>
        </p:nvGrpSpPr>
        <p:grpSpPr>
          <a:xfrm>
            <a:off x="108077" y="3755262"/>
            <a:ext cx="858089" cy="492443"/>
            <a:chOff x="4947999" y="4203686"/>
            <a:chExt cx="858089" cy="492443"/>
          </a:xfrm>
        </p:grpSpPr>
        <p:sp>
          <p:nvSpPr>
            <p:cNvPr id="406" name="Rectangle 405">
              <a:extLst>
                <a:ext uri="{FF2B5EF4-FFF2-40B4-BE49-F238E27FC236}">
                  <a16:creationId xmlns:a16="http://schemas.microsoft.com/office/drawing/2014/main" id="{A21665BA-7936-413A-BDBC-4BA40840A087}"/>
                </a:ext>
              </a:extLst>
            </p:cNvPr>
            <p:cNvSpPr/>
            <p:nvPr/>
          </p:nvSpPr>
          <p:spPr>
            <a:xfrm>
              <a:off x="5023475" y="4244409"/>
              <a:ext cx="761034" cy="423921"/>
            </a:xfrm>
            <a:prstGeom prst="rect">
              <a:avLst/>
            </a:prstGeom>
            <a:solidFill>
              <a:schemeClr val="bg1"/>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endParaRPr lang="en-US" sz="700">
                <a:solidFill>
                  <a:schemeClr val="tx1"/>
                </a:solidFill>
              </a:endParaRPr>
            </a:p>
          </p:txBody>
        </p:sp>
        <p:cxnSp>
          <p:nvCxnSpPr>
            <p:cNvPr id="407" name="Straight Arrow Connector 406">
              <a:extLst>
                <a:ext uri="{FF2B5EF4-FFF2-40B4-BE49-F238E27FC236}">
                  <a16:creationId xmlns:a16="http://schemas.microsoft.com/office/drawing/2014/main" id="{3AC4F8B4-7514-4556-9B55-3508A63B7501}"/>
                </a:ext>
              </a:extLst>
            </p:cNvPr>
            <p:cNvCxnSpPr>
              <a:cxnSpLocks/>
            </p:cNvCxnSpPr>
            <p:nvPr/>
          </p:nvCxnSpPr>
          <p:spPr>
            <a:xfrm flipH="1">
              <a:off x="5060935" y="4458972"/>
              <a:ext cx="344422" cy="0"/>
            </a:xfrm>
            <a:prstGeom prst="straightConnector1">
              <a:avLst/>
            </a:prstGeom>
            <a:ln>
              <a:solidFill>
                <a:srgbClr val="007E3A"/>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1" name="TextBox 410">
              <a:extLst>
                <a:ext uri="{FF2B5EF4-FFF2-40B4-BE49-F238E27FC236}">
                  <a16:creationId xmlns:a16="http://schemas.microsoft.com/office/drawing/2014/main" id="{1BF67ABC-BF5A-4FAB-B25F-6DA85E2A4AF6}"/>
                </a:ext>
              </a:extLst>
            </p:cNvPr>
            <p:cNvSpPr txBox="1"/>
            <p:nvPr/>
          </p:nvSpPr>
          <p:spPr>
            <a:xfrm>
              <a:off x="4947999" y="4203686"/>
              <a:ext cx="858089" cy="492443"/>
            </a:xfrm>
            <a:prstGeom prst="rect">
              <a:avLst/>
            </a:prstGeom>
            <a:noFill/>
          </p:spPr>
          <p:txBody>
            <a:bodyPr wrap="square" rtlCol="0">
              <a:spAutoFit/>
            </a:bodyPr>
            <a:lstStyle/>
            <a:p>
              <a:pPr>
                <a:spcAft>
                  <a:spcPts val="300"/>
                </a:spcAft>
              </a:pPr>
              <a:r>
                <a:rPr lang="en-US" sz="700" b="1" i="1">
                  <a:solidFill>
                    <a:schemeClr val="bg1">
                      <a:lumMod val="50000"/>
                    </a:schemeClr>
                  </a:solidFill>
                </a:rPr>
                <a:t>Legend:</a:t>
              </a:r>
            </a:p>
            <a:p>
              <a:pPr>
                <a:spcAft>
                  <a:spcPts val="300"/>
                </a:spcAft>
                <a:tabLst>
                  <a:tab pos="400050" algn="l"/>
                </a:tabLst>
              </a:pPr>
              <a:r>
                <a:rPr lang="en-US" sz="700">
                  <a:solidFill>
                    <a:schemeClr val="bg1">
                      <a:lumMod val="50000"/>
                    </a:schemeClr>
                  </a:solidFill>
                </a:rPr>
                <a:t>	</a:t>
              </a:r>
              <a:r>
                <a:rPr lang="en-US" sz="700" i="1">
                  <a:solidFill>
                    <a:schemeClr val="bg1">
                      <a:lumMod val="50000"/>
                    </a:schemeClr>
                  </a:solidFill>
                </a:rPr>
                <a:t>Power</a:t>
              </a:r>
            </a:p>
            <a:p>
              <a:pPr>
                <a:spcAft>
                  <a:spcPts val="300"/>
                </a:spcAft>
                <a:tabLst>
                  <a:tab pos="400050" algn="l"/>
                </a:tabLst>
              </a:pPr>
              <a:r>
                <a:rPr lang="en-US" sz="700" i="1">
                  <a:solidFill>
                    <a:schemeClr val="bg1">
                      <a:lumMod val="50000"/>
                    </a:schemeClr>
                  </a:solidFill>
                </a:rPr>
                <a:t>	Data</a:t>
              </a:r>
            </a:p>
          </p:txBody>
        </p:sp>
        <p:cxnSp>
          <p:nvCxnSpPr>
            <p:cNvPr id="413" name="Straight Arrow Connector 412">
              <a:extLst>
                <a:ext uri="{FF2B5EF4-FFF2-40B4-BE49-F238E27FC236}">
                  <a16:creationId xmlns:a16="http://schemas.microsoft.com/office/drawing/2014/main" id="{2B9C2C6B-FC38-467B-BB6D-FEBBFB06FA4A}"/>
                </a:ext>
              </a:extLst>
            </p:cNvPr>
            <p:cNvCxnSpPr>
              <a:cxnSpLocks/>
            </p:cNvCxnSpPr>
            <p:nvPr/>
          </p:nvCxnSpPr>
          <p:spPr>
            <a:xfrm flipH="1">
              <a:off x="5060935" y="4603752"/>
              <a:ext cx="344422" cy="0"/>
            </a:xfrm>
            <a:prstGeom prst="straightConnector1">
              <a:avLst/>
            </a:prstGeom>
            <a:ln>
              <a:solidFill>
                <a:srgbClr val="00AEC7"/>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226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4BFB-0237-45C2-A68E-22E514665C1F}"/>
              </a:ext>
            </a:extLst>
          </p:cNvPr>
          <p:cNvSpPr>
            <a:spLocks noGrp="1"/>
          </p:cNvSpPr>
          <p:nvPr>
            <p:ph type="title"/>
          </p:nvPr>
        </p:nvSpPr>
        <p:spPr/>
        <p:txBody>
          <a:bodyPr>
            <a:noAutofit/>
          </a:bodyPr>
          <a:lstStyle/>
          <a:p>
            <a:r>
              <a:rPr lang="en-US"/>
              <a:t>Features and benefits of Littelfuse components</a:t>
            </a:r>
          </a:p>
        </p:txBody>
      </p:sp>
      <p:grpSp>
        <p:nvGrpSpPr>
          <p:cNvPr id="16" name="Group 15">
            <a:extLst>
              <a:ext uri="{FF2B5EF4-FFF2-40B4-BE49-F238E27FC236}">
                <a16:creationId xmlns:a16="http://schemas.microsoft.com/office/drawing/2014/main" id="{EEE4E16A-3E62-48FD-8344-08085E0AD969}"/>
              </a:ext>
            </a:extLst>
          </p:cNvPr>
          <p:cNvGrpSpPr/>
          <p:nvPr/>
        </p:nvGrpSpPr>
        <p:grpSpPr>
          <a:xfrm>
            <a:off x="6810066" y="58760"/>
            <a:ext cx="1916015" cy="461665"/>
            <a:chOff x="414867" y="3222470"/>
            <a:chExt cx="1736933" cy="461665"/>
          </a:xfrm>
        </p:grpSpPr>
        <p:sp>
          <p:nvSpPr>
            <p:cNvPr id="17" name="TextBox 16">
              <a:extLst>
                <a:ext uri="{FF2B5EF4-FFF2-40B4-BE49-F238E27FC236}">
                  <a16:creationId xmlns:a16="http://schemas.microsoft.com/office/drawing/2014/main" id="{184C33B9-CA80-44A4-85BF-4ACE702D4183}"/>
                </a:ext>
              </a:extLst>
            </p:cNvPr>
            <p:cNvSpPr txBox="1"/>
            <p:nvPr/>
          </p:nvSpPr>
          <p:spPr>
            <a:xfrm>
              <a:off x="608263" y="3222470"/>
              <a:ext cx="1543537" cy="461665"/>
            </a:xfrm>
            <a:prstGeom prst="rect">
              <a:avLst/>
            </a:prstGeom>
            <a:noFill/>
            <a:ln>
              <a:noFill/>
            </a:ln>
            <a:effectLst/>
          </p:spPr>
          <p:txBody>
            <a:bodyPr wrap="square" rtlCol="0">
              <a:spAutoFit/>
            </a:bodyPr>
            <a:lstStyle/>
            <a:p>
              <a:r>
                <a:rPr lang="en-US" sz="800" b="1" i="1">
                  <a:solidFill>
                    <a:schemeClr val="bg1">
                      <a:lumMod val="50000"/>
                    </a:schemeClr>
                  </a:solidFill>
                </a:rPr>
                <a:t>Click on the product series in the table below for more info</a:t>
              </a:r>
            </a:p>
          </p:txBody>
        </p:sp>
        <p:pic>
          <p:nvPicPr>
            <p:cNvPr id="18" name="Picture 17">
              <a:extLst>
                <a:ext uri="{FF2B5EF4-FFF2-40B4-BE49-F238E27FC236}">
                  <a16:creationId xmlns:a16="http://schemas.microsoft.com/office/drawing/2014/main" id="{F88F2611-266A-47C3-A56B-A0E50299525D}"/>
                </a:ext>
              </a:extLst>
            </p:cNvPr>
            <p:cNvPicPr>
              <a:picLocks noChangeAspect="1"/>
            </p:cNvPicPr>
            <p:nvPr/>
          </p:nvPicPr>
          <p:blipFill>
            <a:blip r:embed="rId2">
              <a:duotone>
                <a:schemeClr val="accent1">
                  <a:shade val="45000"/>
                  <a:satMod val="135000"/>
                </a:schemeClr>
                <a:prstClr val="white"/>
              </a:duotone>
            </a:blip>
            <a:stretch>
              <a:fillRect/>
            </a:stretch>
          </p:blipFill>
          <p:spPr>
            <a:xfrm>
              <a:off x="447454" y="3247666"/>
              <a:ext cx="201086" cy="277573"/>
            </a:xfrm>
            <a:prstGeom prst="rect">
              <a:avLst/>
            </a:prstGeom>
          </p:spPr>
        </p:pic>
        <p:sp>
          <p:nvSpPr>
            <p:cNvPr id="19" name="Rectangle: Rounded Corners 18">
              <a:extLst>
                <a:ext uri="{FF2B5EF4-FFF2-40B4-BE49-F238E27FC236}">
                  <a16:creationId xmlns:a16="http://schemas.microsoft.com/office/drawing/2014/main" id="{3B2080E1-3E32-4AF7-B188-267573AA1469}"/>
                </a:ext>
              </a:extLst>
            </p:cNvPr>
            <p:cNvSpPr/>
            <p:nvPr/>
          </p:nvSpPr>
          <p:spPr>
            <a:xfrm>
              <a:off x="414867" y="3226647"/>
              <a:ext cx="1704347" cy="319613"/>
            </a:xfrm>
            <a:prstGeom prst="roundRect">
              <a:avLst/>
            </a:prstGeom>
            <a:noFill/>
            <a:ln w="6350">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Content Placeholder 3">
            <a:extLst>
              <a:ext uri="{FF2B5EF4-FFF2-40B4-BE49-F238E27FC236}">
                <a16:creationId xmlns:a16="http://schemas.microsoft.com/office/drawing/2014/main" id="{5C328151-6EB0-49FA-AC5E-7768A52FAFCB}"/>
              </a:ext>
            </a:extLst>
          </p:cNvPr>
          <p:cNvGraphicFramePr>
            <a:graphicFrameLocks/>
          </p:cNvGraphicFramePr>
          <p:nvPr>
            <p:extLst>
              <p:ext uri="{D42A27DB-BD31-4B8C-83A1-F6EECF244321}">
                <p14:modId xmlns:p14="http://schemas.microsoft.com/office/powerpoint/2010/main" val="990301400"/>
              </p:ext>
            </p:extLst>
          </p:nvPr>
        </p:nvGraphicFramePr>
        <p:xfrm>
          <a:off x="457199" y="894749"/>
          <a:ext cx="8229599" cy="3743814"/>
        </p:xfrm>
        <a:graphic>
          <a:graphicData uri="http://schemas.openxmlformats.org/drawingml/2006/table">
            <a:tbl>
              <a:tblPr firstRow="1" bandRow="1">
                <a:tableStyleId>{5C22544A-7EE6-4342-B048-85BDC9FD1C3A}</a:tableStyleId>
              </a:tblPr>
              <a:tblGrid>
                <a:gridCol w="364332">
                  <a:extLst>
                    <a:ext uri="{9D8B030D-6E8A-4147-A177-3AD203B41FA5}">
                      <a16:colId xmlns:a16="http://schemas.microsoft.com/office/drawing/2014/main" val="20000"/>
                    </a:ext>
                  </a:extLst>
                </a:gridCol>
                <a:gridCol w="914400">
                  <a:extLst>
                    <a:ext uri="{9D8B030D-6E8A-4147-A177-3AD203B41FA5}">
                      <a16:colId xmlns:a16="http://schemas.microsoft.com/office/drawing/2014/main" val="20002"/>
                    </a:ext>
                  </a:extLst>
                </a:gridCol>
                <a:gridCol w="1835944">
                  <a:extLst>
                    <a:ext uri="{9D8B030D-6E8A-4147-A177-3AD203B41FA5}">
                      <a16:colId xmlns:a16="http://schemas.microsoft.com/office/drawing/2014/main" val="1796004581"/>
                    </a:ext>
                  </a:extLst>
                </a:gridCol>
                <a:gridCol w="914400">
                  <a:extLst>
                    <a:ext uri="{9D8B030D-6E8A-4147-A177-3AD203B41FA5}">
                      <a16:colId xmlns:a16="http://schemas.microsoft.com/office/drawing/2014/main" val="20003"/>
                    </a:ext>
                  </a:extLst>
                </a:gridCol>
                <a:gridCol w="2089726">
                  <a:extLst>
                    <a:ext uri="{9D8B030D-6E8A-4147-A177-3AD203B41FA5}">
                      <a16:colId xmlns:a16="http://schemas.microsoft.com/office/drawing/2014/main" val="1579007768"/>
                    </a:ext>
                  </a:extLst>
                </a:gridCol>
                <a:gridCol w="2110797">
                  <a:extLst>
                    <a:ext uri="{9D8B030D-6E8A-4147-A177-3AD203B41FA5}">
                      <a16:colId xmlns:a16="http://schemas.microsoft.com/office/drawing/2014/main" val="1262743087"/>
                    </a:ext>
                  </a:extLst>
                </a:gridCol>
              </a:tblGrid>
              <a:tr h="228600">
                <a:tc>
                  <a:txBody>
                    <a:bodyPr/>
                    <a:lstStyle/>
                    <a:p>
                      <a:pPr algn="ctr"/>
                      <a:endParaRPr lang="en-US" sz="900" b="1" dirty="0">
                        <a:solidFill>
                          <a:schemeClr val="bg1">
                            <a:lumMod val="95000"/>
                          </a:schemeClr>
                        </a:solidFill>
                        <a:latin typeface="Arial" charset="0"/>
                        <a:ea typeface="Arial" charset="0"/>
                        <a:cs typeface="Arial" charset="0"/>
                      </a:endParaRPr>
                    </a:p>
                  </a:txBody>
                  <a:tcPr marL="0" marR="0" marT="0" marB="0" anchor="ctr">
                    <a:lnL w="1270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900" b="1" dirty="0">
                          <a:solidFill>
                            <a:schemeClr val="tx1"/>
                          </a:solidFill>
                          <a:latin typeface="Arial" charset="0"/>
                          <a:ea typeface="Arial" charset="0"/>
                          <a:cs typeface="Arial" charset="0"/>
                        </a:rPr>
                        <a:t>Technology</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Function in application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a:r>
                        <a:rPr lang="en-US" sz="900" b="1" dirty="0">
                          <a:solidFill>
                            <a:schemeClr val="tx1"/>
                          </a:solidFill>
                          <a:latin typeface="Arial" charset="0"/>
                          <a:ea typeface="Arial" charset="0"/>
                          <a:cs typeface="Arial" charset="0"/>
                        </a:rPr>
                        <a:t>Product Series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fontAlgn="ctr"/>
                      <a:r>
                        <a:rPr lang="en-US" sz="900" b="1" i="0" u="none" strike="noStrike" dirty="0">
                          <a:solidFill>
                            <a:srgbClr val="000000"/>
                          </a:solidFill>
                          <a:effectLst/>
                          <a:latin typeface="Arial"/>
                        </a:rPr>
                        <a:t>Benefits</a:t>
                      </a:r>
                    </a:p>
                  </a:txBody>
                  <a:tcPr marL="4570" marR="4570" marT="457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tc>
                  <a:txBody>
                    <a:bodyPr/>
                    <a:lstStyle/>
                    <a:p>
                      <a:pPr algn="ctr" fontAlgn="ctr"/>
                      <a:r>
                        <a:rPr lang="en-US" sz="900" b="1" i="0" u="none" strike="noStrike" dirty="0">
                          <a:solidFill>
                            <a:srgbClr val="000000"/>
                          </a:solidFill>
                          <a:effectLst/>
                          <a:latin typeface="Arial"/>
                        </a:rPr>
                        <a:t>Features</a:t>
                      </a:r>
                    </a:p>
                  </a:txBody>
                  <a:tcPr marL="4570" marR="4570" marT="4570" marB="0" anchor="ctr">
                    <a:lnL w="63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0"/>
                  </a:ext>
                </a:extLst>
              </a:tr>
              <a:tr h="216525">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650" b="0" i="0" u="none" strike="noStrike" dirty="0">
                          <a:solidFill>
                            <a:schemeClr val="tx1"/>
                          </a:solidFill>
                          <a:effectLst/>
                          <a:latin typeface="+mn-lt"/>
                        </a:rPr>
                        <a:t>Fuse</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a:solidFill>
                            <a:schemeClr val="tx1"/>
                          </a:solidFill>
                          <a:latin typeface="+mn-lt"/>
                        </a:rPr>
                        <a:t>Protects and isolates subunit in case of</a:t>
                      </a:r>
                      <a:br>
                        <a:rPr lang="en-US" sz="650">
                          <a:solidFill>
                            <a:schemeClr val="tx1"/>
                          </a:solidFill>
                          <a:latin typeface="+mn-lt"/>
                        </a:rPr>
                      </a:br>
                      <a:r>
                        <a:rPr lang="en-US" sz="650">
                          <a:solidFill>
                            <a:schemeClr val="tx1"/>
                          </a:solidFill>
                          <a:latin typeface="+mn-lt"/>
                        </a:rPr>
                        <a:t>short circuit</a:t>
                      </a:r>
                    </a:p>
                  </a:txBody>
                  <a:tcPr marL="18000" marR="108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650" baseline="0" dirty="0">
                          <a:hlinkClick r:id="rId3"/>
                        </a:rPr>
                        <a:t>216</a:t>
                      </a:r>
                      <a:r>
                        <a:rPr lang="en-US" sz="650" baseline="0" dirty="0"/>
                        <a:t>, </a:t>
                      </a:r>
                      <a:r>
                        <a:rPr lang="en-US" sz="650" baseline="0" dirty="0">
                          <a:hlinkClick r:id="rId4"/>
                        </a:rPr>
                        <a:t>215</a:t>
                      </a:r>
                      <a:r>
                        <a:rPr lang="en-US" sz="650" baseline="0" dirty="0"/>
                        <a:t>, </a:t>
                      </a:r>
                      <a:r>
                        <a:rPr lang="en-US" sz="650" baseline="0" dirty="0">
                          <a:hlinkClick r:id="rId5"/>
                        </a:rPr>
                        <a:t>314</a:t>
                      </a:r>
                      <a:endParaRPr lang="en-US" sz="650" baseline="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latin typeface="+mn-lt"/>
                        </a:rPr>
                        <a:t>Reduces customer qualification time by complying with third-party safety standards such as UL/IEC</a:t>
                      </a:r>
                    </a:p>
                  </a:txBody>
                  <a:tcPr marL="10800" marR="108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l" fontAlgn="ctr"/>
                      <a:r>
                        <a:rPr lang="en-US" sz="650" b="0" i="0" u="none" strike="noStrike" dirty="0">
                          <a:solidFill>
                            <a:schemeClr val="tx1"/>
                          </a:solidFill>
                          <a:effectLst/>
                          <a:latin typeface="+mn-lt"/>
                        </a:rPr>
                        <a:t>Compliance with third-party safety standards,</a:t>
                      </a:r>
                      <a:br>
                        <a:rPr lang="en-US" sz="650" b="0" i="0" u="none" strike="noStrike" dirty="0">
                          <a:solidFill>
                            <a:schemeClr val="tx1"/>
                          </a:solidFill>
                          <a:effectLst/>
                          <a:latin typeface="+mn-lt"/>
                        </a:rPr>
                      </a:br>
                      <a:r>
                        <a:rPr lang="en-US" sz="650" b="0" i="0" u="none" strike="noStrike" dirty="0">
                          <a:solidFill>
                            <a:schemeClr val="tx1"/>
                          </a:solidFill>
                          <a:effectLst/>
                          <a:latin typeface="+mn-lt"/>
                        </a:rPr>
                        <a:t>such as UL/IEC</a:t>
                      </a:r>
                    </a:p>
                  </a:txBody>
                  <a:tcPr marL="10800" marR="108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10001"/>
                  </a:ext>
                </a:extLst>
              </a:tr>
              <a:tr h="192284">
                <a:tc rowSpan="4">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650" b="0" i="0" u="none" strike="noStrike">
                          <a:solidFill>
                            <a:schemeClr val="tx1"/>
                          </a:solidFill>
                          <a:effectLst/>
                          <a:latin typeface="+mn-lt"/>
                        </a:rPr>
                        <a:t>MOV</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dirty="0">
                          <a:solidFill>
                            <a:schemeClr val="tx1"/>
                          </a:solidFill>
                          <a:latin typeface="+mn-lt"/>
                        </a:rPr>
                        <a:t>Protects from temporary over voltage  event and  transient surges; m</a:t>
                      </a:r>
                      <a:r>
                        <a:rPr lang="en-US" sz="650" b="0" i="0" u="none" strike="noStrike" dirty="0">
                          <a:solidFill>
                            <a:schemeClr val="tx1"/>
                          </a:solidFill>
                          <a:effectLst/>
                          <a:latin typeface="+mn-lt"/>
                        </a:rPr>
                        <a:t>eets requirements for common mode protection</a:t>
                      </a:r>
                      <a:endParaRPr lang="en-US" sz="650" dirty="0">
                        <a:solidFill>
                          <a:schemeClr val="tx1"/>
                        </a:solidFill>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650" dirty="0">
                          <a:hlinkClick r:id="rId6"/>
                        </a:rPr>
                        <a:t>TMOV</a:t>
                      </a:r>
                      <a:r>
                        <a:rPr lang="en-US" sz="650" dirty="0"/>
                        <a:t>, </a:t>
                      </a:r>
                      <a:r>
                        <a:rPr lang="en-US" sz="650" dirty="0">
                          <a:solidFill>
                            <a:srgbClr val="6890FF"/>
                          </a:solidFill>
                          <a:hlinkClick r:id="rId7">
                            <a:extLst>
                              <a:ext uri="{A12FA001-AC4F-418D-AE19-62706E023703}">
                                <ahyp:hlinkClr xmlns:ahyp="http://schemas.microsoft.com/office/drawing/2018/hyperlinkcolor" val="tx"/>
                              </a:ext>
                            </a:extLst>
                          </a:hlinkClick>
                        </a:rPr>
                        <a:t>Xtreme</a:t>
                      </a:r>
                      <a:endParaRPr lang="en-US" sz="65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latin typeface="+mn-lt"/>
                        </a:rPr>
                        <a:t>Reduces customer qualification time by complying with third-party safety standards, such as UL/IEC </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650" b="0" i="0" u="none" strike="noStrike" dirty="0">
                          <a:solidFill>
                            <a:schemeClr val="tx1"/>
                          </a:solidFill>
                          <a:effectLst/>
                          <a:latin typeface="+mn-lt"/>
                        </a:rPr>
                        <a:t>High energy absorption capability: 40–530 J (2 </a:t>
                      </a:r>
                      <a:r>
                        <a:rPr lang="en-US" sz="650" b="0" i="0" u="none" strike="noStrike" dirty="0" err="1">
                          <a:solidFill>
                            <a:schemeClr val="tx1"/>
                          </a:solidFill>
                          <a:effectLst/>
                          <a:latin typeface="+mn-lt"/>
                        </a:rPr>
                        <a:t>ms</a:t>
                      </a:r>
                      <a:r>
                        <a:rPr lang="en-US" sz="650" b="0" i="0" u="none" strike="noStrike" dirty="0">
                          <a:solidFill>
                            <a:schemeClr val="tx1"/>
                          </a:solidFill>
                          <a:effectLst/>
                          <a:latin typeface="+mn-lt"/>
                        </a:rPr>
                        <a:t>); integrated thermal protection</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209107040"/>
                  </a:ext>
                </a:extLst>
              </a:tr>
              <a:tr h="144350">
                <a:tc vMerge="1">
                  <a:txBody>
                    <a:bodyPr/>
                    <a:lstStyle/>
                    <a:p>
                      <a:endParaRPr lang="en-IN"/>
                    </a:p>
                  </a:txBody>
                  <a:tcPr/>
                </a:tc>
                <a:tc>
                  <a:txBody>
                    <a:bodyPr/>
                    <a:lstStyle/>
                    <a:p>
                      <a:pPr algn="ctr" rtl="0" fontAlgn="ctr"/>
                      <a:endParaRPr lang="en-US" sz="650" b="0" i="0" u="none" strike="noStrike">
                        <a:solidFill>
                          <a:schemeClr val="tx1"/>
                        </a:solidFill>
                        <a:effectLst/>
                        <a:latin typeface="+mn-lt"/>
                      </a:endParaRP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a:solidFill>
                          <a:schemeClr val="tx1"/>
                        </a:solidFill>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650" dirty="0">
                          <a:hlinkClick r:id="rId8"/>
                        </a:rPr>
                        <a:t>CG2</a:t>
                      </a:r>
                      <a:r>
                        <a:rPr lang="en-US" sz="650" dirty="0"/>
                        <a:t>, </a:t>
                      </a:r>
                      <a:r>
                        <a:rPr lang="en-US" sz="650" dirty="0">
                          <a:hlinkClick r:id="rId9"/>
                        </a:rPr>
                        <a:t>CG3</a:t>
                      </a:r>
                      <a:endParaRPr lang="en-US" sz="65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latin typeface="+mn-lt"/>
                        </a:rPr>
                        <a:t>Surge protection in a smaller size</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Rugged ceramic metal construction</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89549273"/>
                  </a:ext>
                </a:extLst>
              </a:tr>
              <a:tr h="288702">
                <a:tc vMerge="1">
                  <a:txBody>
                    <a:bodyPr/>
                    <a:lstStyle/>
                    <a:p>
                      <a:endParaRPr lang="en-IN"/>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SIDACtor</a:t>
                      </a:r>
                      <a:r>
                        <a:rPr lang="en-US" sz="650" b="0" i="0" u="none" strike="noStrike" baseline="30000">
                          <a:solidFill>
                            <a:schemeClr val="tx1"/>
                          </a:solidFill>
                          <a:effectLst/>
                          <a:latin typeface="+mn-lt"/>
                        </a:rPr>
                        <a:t>®</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kern="1200" baseline="0" dirty="0">
                          <a:solidFill>
                            <a:schemeClr val="tx1"/>
                          </a:solidFill>
                          <a:latin typeface="+mn-lt"/>
                          <a:ea typeface="+mn-ea"/>
                          <a:cs typeface="+mn-cs"/>
                        </a:rPr>
                        <a:t>Enhancing surge protection for auxiliary power supply; improves AC input voltage immunity</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650" dirty="0">
                          <a:hlinkClick r:id="rId10"/>
                        </a:rPr>
                        <a:t>Pxxx0FNL</a:t>
                      </a:r>
                      <a:r>
                        <a:rPr lang="en-US" sz="650" dirty="0"/>
                        <a:t>, </a:t>
                      </a:r>
                      <a:r>
                        <a:rPr lang="en-US" sz="650" dirty="0">
                          <a:hlinkClick r:id="rId11"/>
                        </a:rPr>
                        <a:t>Pxxx0S3N</a:t>
                      </a:r>
                      <a:endParaRPr lang="en-US" sz="65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kern="1200" baseline="0">
                          <a:solidFill>
                            <a:schemeClr val="tx1"/>
                          </a:solidFill>
                          <a:latin typeface="+mn-lt"/>
                          <a:ea typeface="+mn-ea"/>
                          <a:cs typeface="+mn-cs"/>
                        </a:rPr>
                        <a:t>Good clamping and fast response time for</a:t>
                      </a:r>
                      <a:br>
                        <a:rPr lang="en-US" sz="650" kern="1200" baseline="0">
                          <a:solidFill>
                            <a:schemeClr val="tx1"/>
                          </a:solidFill>
                          <a:latin typeface="+mn-lt"/>
                          <a:ea typeface="+mn-ea"/>
                          <a:cs typeface="+mn-cs"/>
                        </a:rPr>
                      </a:br>
                      <a:r>
                        <a:rPr lang="en-US" sz="650" kern="1200" baseline="0">
                          <a:solidFill>
                            <a:schemeClr val="tx1"/>
                          </a:solidFill>
                          <a:latin typeface="+mn-lt"/>
                          <a:ea typeface="+mn-ea"/>
                          <a:cs typeface="+mn-cs"/>
                        </a:rPr>
                        <a:t>high-energy </a:t>
                      </a:r>
                      <a:r>
                        <a:rPr lang="en-US" sz="650">
                          <a:solidFill>
                            <a:schemeClr val="tx1"/>
                          </a:solidFill>
                        </a:rPr>
                        <a:t>transient</a:t>
                      </a:r>
                      <a:r>
                        <a:rPr lang="en-US" sz="650" kern="1200" baseline="0">
                          <a:solidFill>
                            <a:schemeClr val="tx1"/>
                          </a:solidFill>
                          <a:latin typeface="+mn-lt"/>
                          <a:ea typeface="+mn-ea"/>
                          <a:cs typeface="+mn-cs"/>
                        </a:rPr>
                        <a:t> protection</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r>
                        <a:rPr lang="en-US" sz="650" kern="1200" baseline="0">
                          <a:solidFill>
                            <a:schemeClr val="tx1"/>
                          </a:solidFill>
                          <a:latin typeface="+mn-lt"/>
                          <a:ea typeface="+mn-ea"/>
                          <a:cs typeface="+mn-cs"/>
                        </a:rPr>
                        <a:t>3 kA, 8/20 µs surge capability to help protect AC lines from harmful transient surges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384045761"/>
                  </a:ext>
                </a:extLst>
              </a:tr>
              <a:tr h="216525">
                <a:tc vMerge="1">
                  <a:txBody>
                    <a:bodyPr/>
                    <a:lstStyle/>
                    <a:p>
                      <a:pPr algn="ctr"/>
                      <a:endParaRPr lang="en-US" sz="1000" b="1">
                        <a:solidFill>
                          <a:schemeClr val="bg1"/>
                        </a:solidFill>
                        <a:latin typeface="Cambria" panose="02040503050406030204" pitchFamily="18" charset="0"/>
                        <a:ea typeface="Cambria" panose="02040503050406030204" pitchFamily="18" charset="0"/>
                        <a:cs typeface="Arial"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AC Relay</a:t>
                      </a:r>
                      <a:endParaRPr lang="en-US" sz="650" b="1" i="0" u="none" strike="noStrike">
                        <a:solidFill>
                          <a:schemeClr val="tx1"/>
                        </a:solidFill>
                        <a:effectLst/>
                        <a:latin typeface="+mn-lt"/>
                      </a:endParaRP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cs typeface="Calibri" panose="020F0502020204030204" pitchFamily="34" charset="0"/>
                        </a:rPr>
                        <a:t>Safety cutoff on the grid (power network) to prevent abnormal current supply</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650" dirty="0">
                          <a:solidFill>
                            <a:schemeClr val="tx1"/>
                          </a:solidFill>
                        </a:rPr>
                        <a:t>SC0x*</a:t>
                      </a:r>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latin typeface="+mn-lt"/>
                        </a:rPr>
                        <a:t>PCB mount capable; higher flexibility for designers; compact design</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a:solidFill>
                            <a:schemeClr val="tx1"/>
                          </a:solidFill>
                          <a:latin typeface="+mn-lt"/>
                        </a:rPr>
                        <a:t>Low heat generation and low coil power consumption; performance to meet regulatory UL/IEC compliance </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951416752"/>
                  </a:ext>
                </a:extLst>
              </a:tr>
              <a:tr h="192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Cambria" panose="02040503050406030204" pitchFamily="18" charset="0"/>
                          <a:ea typeface="Cambria" panose="02040503050406030204" pitchFamily="18" charset="0"/>
                          <a:cs typeface="Arial" charset="0"/>
                        </a:rPr>
                        <a:t>III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650" b="0" i="0" u="none" strike="noStrike">
                          <a:solidFill>
                            <a:schemeClr val="tx1"/>
                          </a:solidFill>
                          <a:effectLst/>
                          <a:latin typeface="+mn-lt"/>
                        </a:rPr>
                        <a:t>Rectifier Bridge</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50"/>
                        <a:t>Improves AC input voltage immunity</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algn="ctr"/>
                      <a:r>
                        <a:rPr lang="en-US" sz="650" dirty="0">
                          <a:hlinkClick r:id="rId12"/>
                        </a:rPr>
                        <a:t>FBO40-12N</a:t>
                      </a:r>
                      <a:endParaRPr lang="en-US" sz="650" dirty="0">
                        <a:solidFill>
                          <a:schemeClr val="tx1"/>
                        </a:solidFill>
                      </a:endParaRPr>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50" dirty="0"/>
                        <a:t>Very low leakage current and forward voltage drop; improved thermal behavior</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50"/>
                        <a:t>1200 V single-phase standard rectifier bridge</a:t>
                      </a:r>
                      <a:br>
                        <a:rPr lang="en-US" altLang="zh-CN" sz="650"/>
                      </a:br>
                      <a:r>
                        <a:rPr lang="en-US" altLang="zh-CN" sz="650"/>
                        <a:t>in i4-Pac</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FFFF">
                        <a:alpha val="22000"/>
                      </a:srgbClr>
                    </a:solidFill>
                  </a:tcPr>
                </a:tc>
                <a:extLst>
                  <a:ext uri="{0D108BD9-81ED-4DB2-BD59-A6C34878D82A}">
                    <a16:rowId xmlns:a16="http://schemas.microsoft.com/office/drawing/2014/main" val="741990557"/>
                  </a:ext>
                </a:extLst>
              </a:tr>
              <a:tr h="192284">
                <a:tc rowSpan="4">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IV</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650" b="0" i="0" u="none" strike="noStrike">
                          <a:solidFill>
                            <a:schemeClr val="tx1"/>
                          </a:solidFill>
                          <a:effectLst/>
                          <a:latin typeface="+mn-lt"/>
                        </a:rPr>
                        <a:t>MOSFET</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Primary side of the DC-DC converter</a:t>
                      </a:r>
                      <a:endParaRPr lang="en-US" sz="650" b="0" i="0" u="none" strike="noStrike">
                        <a:solidFill>
                          <a:srgbClr val="000000"/>
                        </a:solidFill>
                        <a:effectLst/>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13"/>
                        </a:rPr>
                        <a:t>X2-Class</a:t>
                      </a:r>
                      <a:r>
                        <a:rPr lang="en-US" sz="650" dirty="0"/>
                        <a:t>, </a:t>
                      </a:r>
                      <a:r>
                        <a:rPr lang="en-US" sz="650" dirty="0">
                          <a:hlinkClick r:id="rId14"/>
                        </a:rPr>
                        <a:t>X3-Class</a:t>
                      </a:r>
                      <a:endParaRPr lang="en-US" sz="65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650" b="0" i="0" u="none" strike="noStrike">
                          <a:solidFill>
                            <a:schemeClr val="tx1"/>
                          </a:solidFill>
                          <a:effectLst/>
                          <a:latin typeface="+mn-lt"/>
                        </a:rPr>
                        <a:t>Optimized for high-frequency applications</a:t>
                      </a:r>
                      <a:endParaRPr lang="en-US" sz="650">
                        <a:solidFill>
                          <a:schemeClr val="tx1"/>
                        </a:solidFill>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Ultra-low on-resistance R</a:t>
                      </a:r>
                      <a:r>
                        <a:rPr lang="en-US" sz="650" b="0" i="0" u="none" strike="noStrike" baseline="-25000">
                          <a:solidFill>
                            <a:schemeClr val="tx1"/>
                          </a:solidFill>
                          <a:effectLst/>
                          <a:latin typeface="+mn-lt"/>
                        </a:rPr>
                        <a:t>DS(ON)</a:t>
                      </a:r>
                      <a:r>
                        <a:rPr lang="en-US" sz="650" b="0" i="0" u="none" strike="noStrike">
                          <a:solidFill>
                            <a:schemeClr val="tx1"/>
                          </a:solidFill>
                          <a:effectLst/>
                          <a:latin typeface="+mn-lt"/>
                        </a:rPr>
                        <a:t> and gate charge </a:t>
                      </a:r>
                      <a:r>
                        <a:rPr lang="en-US" sz="650" b="0" i="0" u="none" strike="noStrike" err="1">
                          <a:solidFill>
                            <a:schemeClr val="tx1"/>
                          </a:solidFill>
                          <a:effectLst/>
                          <a:latin typeface="+mn-lt"/>
                        </a:rPr>
                        <a:t>Qg</a:t>
                      </a:r>
                      <a:r>
                        <a:rPr lang="en-US" sz="650" b="0" i="0" u="none" strike="noStrike">
                          <a:solidFill>
                            <a:schemeClr val="tx1"/>
                          </a:solidFill>
                          <a:effectLst/>
                          <a:latin typeface="+mn-lt"/>
                        </a:rPr>
                        <a:t>; dv/dt ruggedness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387789238"/>
                  </a:ext>
                </a:extLst>
              </a:tr>
              <a:tr h="288426">
                <a:tc vMerge="1">
                  <a:txBody>
                    <a:bodyPr/>
                    <a:lstStyle/>
                    <a:p>
                      <a:endParaRPr lang="en-IN"/>
                    </a:p>
                  </a:txBody>
                  <a:tcPr/>
                </a:tc>
                <a:tc>
                  <a:txBody>
                    <a:bodyPr/>
                    <a:lstStyle/>
                    <a:p>
                      <a:pPr algn="ctr" rtl="0" fontAlgn="ctr"/>
                      <a:r>
                        <a:rPr lang="en-US" sz="650" b="0" i="0" u="none" strike="noStrike">
                          <a:solidFill>
                            <a:schemeClr val="tx1"/>
                          </a:solidFill>
                          <a:effectLst/>
                          <a:latin typeface="+mn-lt"/>
                        </a:rPr>
                        <a:t>Gate Driver</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rgbClr val="000000"/>
                          </a:solidFill>
                          <a:effectLst/>
                          <a:latin typeface="+mn-lt"/>
                        </a:rPr>
                        <a:t>Efficient switching of MOSFETs and IGBTs</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15"/>
                        </a:rPr>
                        <a:t>IX4340</a:t>
                      </a:r>
                      <a:r>
                        <a:rPr lang="en-US" sz="650" dirty="0"/>
                        <a:t>, </a:t>
                      </a:r>
                      <a:r>
                        <a:rPr lang="en-US" sz="650" dirty="0">
                          <a:hlinkClick r:id="rId16"/>
                        </a:rPr>
                        <a:t>IXD60x</a:t>
                      </a:r>
                      <a:endParaRPr lang="en-US" sz="65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n-lt"/>
                        </a:rPr>
                        <a:t>Ultra-fast turn-on and turn-off of MOSFET;</a:t>
                      </a:r>
                      <a:br>
                        <a:rPr lang="en-US" sz="650" b="0" i="0" u="none" strike="noStrike" dirty="0">
                          <a:solidFill>
                            <a:schemeClr val="tx1"/>
                          </a:solidFill>
                          <a:effectLst/>
                          <a:latin typeface="+mn-lt"/>
                        </a:rPr>
                      </a:br>
                      <a:r>
                        <a:rPr lang="en-US" sz="650" b="0" i="0" u="none" strike="noStrike" dirty="0">
                          <a:solidFill>
                            <a:schemeClr val="tx1"/>
                          </a:solidFill>
                          <a:effectLst/>
                          <a:latin typeface="+mn-lt"/>
                        </a:rPr>
                        <a:t>extremely robust device</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n-lt"/>
                        </a:rPr>
                        <a:t>1.5 A to 30 A peak source/sink drive current;</a:t>
                      </a:r>
                      <a:br>
                        <a:rPr lang="en-US" sz="650" b="0" i="0" u="none" strike="noStrike" dirty="0">
                          <a:solidFill>
                            <a:schemeClr val="tx1"/>
                          </a:solidFill>
                          <a:effectLst/>
                          <a:latin typeface="+mn-lt"/>
                        </a:rPr>
                      </a:br>
                      <a:r>
                        <a:rPr lang="en-US" sz="650" b="0" i="0" u="none" strike="noStrike" dirty="0">
                          <a:solidFill>
                            <a:schemeClr val="tx1"/>
                          </a:solidFill>
                          <a:effectLst/>
                          <a:latin typeface="+mn-lt"/>
                        </a:rPr>
                        <a:t>wide operating voltage range; -40 °C to +125 °C;</a:t>
                      </a:r>
                      <a:br>
                        <a:rPr lang="en-US" sz="650" b="0" i="0" u="none" strike="noStrike" dirty="0">
                          <a:solidFill>
                            <a:schemeClr val="tx1"/>
                          </a:solidFill>
                          <a:effectLst/>
                          <a:latin typeface="+mn-lt"/>
                        </a:rPr>
                      </a:br>
                      <a:r>
                        <a:rPr lang="en-US" sz="650" b="0" i="0" u="none" strike="noStrike" dirty="0">
                          <a:solidFill>
                            <a:schemeClr val="tx1"/>
                          </a:solidFill>
                          <a:effectLst/>
                          <a:latin typeface="+mn-lt"/>
                        </a:rPr>
                        <a:t>low propagation delay times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823856513"/>
                  </a:ext>
                </a:extLst>
              </a:tr>
              <a:tr h="103382">
                <a:tc vMerge="1">
                  <a:txBody>
                    <a:bodyPr/>
                    <a:lstStyle/>
                    <a:p>
                      <a:endParaRPr lang="en-IN"/>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50" b="0" i="0" u="none" strike="noStrike" err="1">
                          <a:solidFill>
                            <a:schemeClr val="tx1"/>
                          </a:solidFill>
                          <a:effectLst/>
                          <a:latin typeface="+mn-lt"/>
                        </a:rPr>
                        <a:t>SiC</a:t>
                      </a:r>
                      <a:r>
                        <a:rPr lang="en-US" sz="650" b="0" i="0" u="none" strike="noStrike">
                          <a:solidFill>
                            <a:schemeClr val="tx1"/>
                          </a:solidFill>
                          <a:effectLst/>
                          <a:latin typeface="+mn-lt"/>
                        </a:rPr>
                        <a:t> Diode</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a:solidFill>
                            <a:schemeClr val="tx1"/>
                          </a:solidFill>
                          <a:latin typeface="+mn-lt"/>
                        </a:rPr>
                        <a:t>High-frequency switching and rectification</a:t>
                      </a:r>
                      <a:endParaRPr lang="en-US" sz="650" b="0" i="0" u="none" strike="noStrike">
                        <a:solidFill>
                          <a:srgbClr val="000000"/>
                        </a:solidFill>
                        <a:effectLst/>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17"/>
                        </a:rPr>
                        <a:t>LSIC2SD065</a:t>
                      </a:r>
                      <a:endParaRPr lang="en-US" sz="65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latin typeface="+mn-lt"/>
                        </a:rPr>
                        <a:t>Reduces switching losses; increases efficiency</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n-lt"/>
                        </a:rPr>
                        <a:t>High surge capability; neg­ligible I</a:t>
                      </a:r>
                      <a:r>
                        <a:rPr lang="en-US" sz="650" b="0" i="0" u="none" strike="noStrike" baseline="-25000" dirty="0">
                          <a:solidFill>
                            <a:schemeClr val="tx1"/>
                          </a:solidFill>
                          <a:effectLst/>
                          <a:latin typeface="+mn-lt"/>
                        </a:rPr>
                        <a:t>RR</a:t>
                      </a:r>
                      <a:r>
                        <a:rPr lang="en-US" sz="650" b="0" i="0" u="none" strike="noStrike" dirty="0">
                          <a:solidFill>
                            <a:schemeClr val="tx1"/>
                          </a:solidFill>
                          <a:effectLst/>
                          <a:latin typeface="+mn-lt"/>
                        </a:rPr>
                        <a:t>; </a:t>
                      </a:r>
                      <a:r>
                        <a:rPr lang="en-US" sz="650" b="0" i="0" u="none" strike="noStrike" dirty="0" err="1">
                          <a:solidFill>
                            <a:schemeClr val="tx1"/>
                          </a:solidFill>
                          <a:effectLst/>
                          <a:latin typeface="+mn-lt"/>
                        </a:rPr>
                        <a:t>Tj</a:t>
                      </a:r>
                      <a:r>
                        <a:rPr lang="en-US" sz="650" b="0" i="0" u="none" strike="noStrike" dirty="0">
                          <a:solidFill>
                            <a:schemeClr val="tx1"/>
                          </a:solidFill>
                          <a:effectLst/>
                          <a:latin typeface="+mn-lt"/>
                        </a:rPr>
                        <a:t> 175 °C</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3398312987"/>
                  </a:ext>
                </a:extLst>
              </a:tr>
              <a:tr h="192284">
                <a:tc vMerge="1">
                  <a:txBody>
                    <a:bodyPr/>
                    <a:lstStyle/>
                    <a:p>
                      <a:pPr algn="ctr"/>
                      <a:endParaRPr lang="en-US" sz="1000" b="1">
                        <a:solidFill>
                          <a:schemeClr val="bg1"/>
                        </a:solidFill>
                        <a:latin typeface="+mn-lt"/>
                        <a:ea typeface="Arial" charset="0"/>
                        <a:cs typeface="Arial"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50" b="0" i="0" u="none" strike="noStrike">
                          <a:solidFill>
                            <a:srgbClr val="000000"/>
                          </a:solidFill>
                          <a:effectLst/>
                          <a:latin typeface="+mn-lt"/>
                        </a:rPr>
                        <a:t>Integrated PFC Boost </a:t>
                      </a:r>
                      <a:endParaRPr lang="en-US" sz="650" b="0" i="0" u="none" strike="noStrike" baseline="30000">
                        <a:solidFill>
                          <a:srgbClr val="000000"/>
                        </a:solidFill>
                        <a:effectLst/>
                        <a:latin typeface="+mn-lt"/>
                      </a:endParaRPr>
                    </a:p>
                  </a:txBody>
                  <a:tcPr marL="10800" marR="108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a:lnSpc>
                          <a:spcPct val="100000"/>
                        </a:lnSpc>
                        <a:spcBef>
                          <a:spcPts val="0"/>
                        </a:spcBef>
                        <a:spcAft>
                          <a:spcPts val="0"/>
                        </a:spcAft>
                        <a:buNone/>
                      </a:pPr>
                      <a:r>
                        <a:rPr lang="en-US" sz="650">
                          <a:latin typeface="+mn-lt"/>
                        </a:rPr>
                        <a:t>Integrated switching for PFC</a:t>
                      </a:r>
                      <a:br>
                        <a:rPr lang="en-US" sz="650">
                          <a:latin typeface="+mn-lt"/>
                        </a:rPr>
                      </a:br>
                      <a:r>
                        <a:rPr lang="en-US" sz="650">
                          <a:latin typeface="+mn-lt"/>
                        </a:rPr>
                        <a:t>(power factor correction)</a:t>
                      </a:r>
                    </a:p>
                  </a:txBody>
                  <a:tcPr marL="18000" marR="108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18"/>
                        </a:rPr>
                        <a:t>FMD 47-06KC5</a:t>
                      </a:r>
                      <a:endParaRPr lang="en-US" sz="650" dirty="0"/>
                    </a:p>
                  </a:txBody>
                  <a:tcPr marR="7460" marT="746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650">
                          <a:latin typeface="+mn-lt"/>
                        </a:rPr>
                        <a:t>High power density; reduces component count;</a:t>
                      </a:r>
                      <a:br>
                        <a:rPr lang="en-US" sz="650">
                          <a:latin typeface="+mn-lt"/>
                        </a:rPr>
                      </a:br>
                      <a:r>
                        <a:rPr lang="en-US" sz="650">
                          <a:latin typeface="+mn-lt"/>
                        </a:rPr>
                        <a:t>PCB space savings </a:t>
                      </a:r>
                    </a:p>
                  </a:txBody>
                  <a:tcPr marL="18000" marR="108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a:r>
                        <a:rPr lang="en-US" sz="650">
                          <a:latin typeface="+mn-lt"/>
                        </a:rPr>
                        <a:t>Integrated MOSFET with FRED diode in single package</a:t>
                      </a:r>
                    </a:p>
                  </a:txBody>
                  <a:tcPr marL="18000" marR="108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1456230966"/>
                  </a:ext>
                </a:extLst>
              </a:tr>
              <a:tr h="192284">
                <a:tc rowSpan="2">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650">
                          <a:solidFill>
                            <a:schemeClr val="tx1"/>
                          </a:solidFill>
                        </a:rPr>
                        <a:t>MOSFET</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Primary side of the DC-DC converter</a:t>
                      </a:r>
                      <a:endParaRPr lang="en-US" sz="650" b="0" i="0" u="none" strike="noStrike">
                        <a:solidFill>
                          <a:srgbClr val="000000"/>
                        </a:solidFill>
                        <a:effectLst/>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13"/>
                        </a:rPr>
                        <a:t>X2-Class</a:t>
                      </a:r>
                      <a:r>
                        <a:rPr lang="en-US" sz="650" dirty="0"/>
                        <a:t>, </a:t>
                      </a:r>
                      <a:r>
                        <a:rPr lang="en-US" sz="650" dirty="0">
                          <a:hlinkClick r:id="rId14"/>
                        </a:rPr>
                        <a:t>X3-Class</a:t>
                      </a:r>
                      <a:endParaRPr lang="en-US" sz="650" dirty="0"/>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FontTx/>
                        <a:buNone/>
                      </a:pPr>
                      <a:r>
                        <a:rPr lang="en-US" sz="650" b="0" i="0" u="none" strike="noStrike" dirty="0">
                          <a:solidFill>
                            <a:schemeClr val="tx1"/>
                          </a:solidFill>
                          <a:effectLst/>
                          <a:latin typeface="+mn-lt"/>
                        </a:rPr>
                        <a:t>Optimized for high-frequency applications</a:t>
                      </a:r>
                      <a:endParaRPr lang="en-US" sz="650" dirty="0">
                        <a:solidFill>
                          <a:schemeClr val="tx1"/>
                        </a:solidFill>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Ultra-low 2.3 A / 1.9 A on-resistance R</a:t>
                      </a:r>
                      <a:r>
                        <a:rPr lang="en-US" sz="650" b="0" i="0" u="none" strike="noStrike" baseline="-25000">
                          <a:solidFill>
                            <a:schemeClr val="tx1"/>
                          </a:solidFill>
                          <a:effectLst/>
                          <a:latin typeface="+mn-lt"/>
                        </a:rPr>
                        <a:t>DS(ON)</a:t>
                      </a:r>
                      <a:r>
                        <a:rPr lang="en-US" sz="650" b="0" i="0" u="none" strike="noStrike">
                          <a:solidFill>
                            <a:schemeClr val="tx1"/>
                          </a:solidFill>
                          <a:effectLst/>
                          <a:latin typeface="+mn-lt"/>
                        </a:rPr>
                        <a:t> and gate charge Qg; dv/dt ruggedness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77433643"/>
                  </a:ext>
                </a:extLst>
              </a:tr>
              <a:tr h="288426">
                <a:tc vMerge="1">
                  <a:txBody>
                    <a:bodyPr/>
                    <a:lstStyle/>
                    <a:p>
                      <a:endParaRPr lang="en-US"/>
                    </a:p>
                  </a:txBody>
                  <a:tcPr/>
                </a:tc>
                <a:tc>
                  <a:txBody>
                    <a:bodyPr/>
                    <a:lstStyle/>
                    <a:p>
                      <a:pPr algn="ctr"/>
                      <a:r>
                        <a:rPr lang="en-US" sz="650">
                          <a:solidFill>
                            <a:schemeClr val="tx1"/>
                          </a:solidFill>
                        </a:rPr>
                        <a:t>Gate Driver</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rgbClr val="000000"/>
                          </a:solidFill>
                          <a:effectLst/>
                          <a:latin typeface="+mn-lt"/>
                        </a:rPr>
                        <a:t>Efficient switching of MOSFETs and IGBTs</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15"/>
                        </a:rPr>
                        <a:t>IX4340</a:t>
                      </a:r>
                      <a:r>
                        <a:rPr lang="en-US" sz="650" dirty="0"/>
                        <a:t>, </a:t>
                      </a:r>
                      <a:r>
                        <a:rPr lang="en-US" sz="650" dirty="0">
                          <a:hlinkClick r:id="rId16"/>
                        </a:rPr>
                        <a:t>IXD60x</a:t>
                      </a:r>
                      <a:endParaRPr lang="en-US" sz="650" dirty="0"/>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chemeClr val="tx1"/>
                          </a:solidFill>
                          <a:effectLst/>
                          <a:latin typeface="+mn-lt"/>
                        </a:rPr>
                        <a:t>Ultra-fast turn-on and turn-off of MOSFET;</a:t>
                      </a:r>
                      <a:br>
                        <a:rPr lang="en-US" sz="650" b="0" i="0" u="none" strike="noStrike">
                          <a:solidFill>
                            <a:schemeClr val="tx1"/>
                          </a:solidFill>
                          <a:effectLst/>
                          <a:latin typeface="+mn-lt"/>
                        </a:rPr>
                      </a:br>
                      <a:r>
                        <a:rPr lang="en-US" sz="650" b="0" i="0" u="none" strike="noStrike">
                          <a:solidFill>
                            <a:schemeClr val="tx1"/>
                          </a:solidFill>
                          <a:effectLst/>
                          <a:latin typeface="+mn-lt"/>
                        </a:rPr>
                        <a:t>extremely robust device</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n-lt"/>
                        </a:rPr>
                        <a:t>1.5 A to 30 A peak source/sink drive current;</a:t>
                      </a:r>
                      <a:br>
                        <a:rPr lang="en-US" sz="650" b="0" i="0" u="none" strike="noStrike" dirty="0">
                          <a:solidFill>
                            <a:schemeClr val="tx1"/>
                          </a:solidFill>
                          <a:effectLst/>
                          <a:latin typeface="+mn-lt"/>
                        </a:rPr>
                      </a:br>
                      <a:r>
                        <a:rPr lang="en-US" sz="650" b="0" i="0" u="none" strike="noStrike" dirty="0">
                          <a:solidFill>
                            <a:schemeClr val="tx1"/>
                          </a:solidFill>
                          <a:effectLst/>
                          <a:latin typeface="+mn-lt"/>
                        </a:rPr>
                        <a:t>wide operating voltage range; -40 °C to +125 °C;</a:t>
                      </a:r>
                      <a:br>
                        <a:rPr lang="en-US" sz="650" b="0" i="0" u="none" strike="noStrike" dirty="0">
                          <a:solidFill>
                            <a:schemeClr val="tx1"/>
                          </a:solidFill>
                          <a:effectLst/>
                          <a:latin typeface="+mn-lt"/>
                        </a:rPr>
                      </a:br>
                      <a:r>
                        <a:rPr lang="en-US" sz="650" b="0" i="0" u="none" strike="noStrike" dirty="0">
                          <a:solidFill>
                            <a:schemeClr val="tx1"/>
                          </a:solidFill>
                          <a:effectLst/>
                          <a:latin typeface="+mn-lt"/>
                        </a:rPr>
                        <a:t>low propagation delay times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01360494"/>
                  </a:ext>
                </a:extLst>
              </a:tr>
              <a:tr h="192284">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rtl="0" fontAlgn="ctr"/>
                      <a:r>
                        <a:rPr lang="en-US" sz="650" b="0" i="0" u="none" strike="noStrike">
                          <a:solidFill>
                            <a:schemeClr val="tx1"/>
                          </a:solidFill>
                          <a:effectLst/>
                          <a:latin typeface="+mn-lt"/>
                        </a:rPr>
                        <a:t>Diode</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n-lt"/>
                        </a:rPr>
                        <a:t>Secondary side output rectification of</a:t>
                      </a:r>
                      <a:br>
                        <a:rPr lang="en-US" sz="650" b="0" i="0" u="none" strike="noStrike" dirty="0">
                          <a:solidFill>
                            <a:schemeClr val="tx1"/>
                          </a:solidFill>
                          <a:effectLst/>
                          <a:latin typeface="+mn-lt"/>
                        </a:rPr>
                      </a:br>
                      <a:r>
                        <a:rPr lang="en-US" sz="650" b="0" i="0" u="none" strike="noStrike" dirty="0">
                          <a:solidFill>
                            <a:schemeClr val="tx1"/>
                          </a:solidFill>
                          <a:effectLst/>
                          <a:latin typeface="+mn-lt"/>
                        </a:rPr>
                        <a:t>DC-DC converter </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lang="en-US" sz="650" dirty="0">
                          <a:hlinkClick r:id="rId19"/>
                        </a:rPr>
                        <a:t>DSEK 60</a:t>
                      </a:r>
                      <a:endParaRPr lang="en-US" sz="650" dirty="0"/>
                    </a:p>
                  </a:txBody>
                  <a:tcPr marR="7460" marT="7460" marB="9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a:solidFill>
                            <a:schemeClr val="tx1"/>
                          </a:solidFill>
                          <a:latin typeface="+mn-lt"/>
                        </a:rPr>
                        <a:t>Reduces switching losses; increases efficiency</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650" b="0" i="0" u="none" strike="noStrike">
                          <a:solidFill>
                            <a:schemeClr val="tx1"/>
                          </a:solidFill>
                          <a:effectLst/>
                          <a:latin typeface="+mn-lt"/>
                        </a:rPr>
                        <a:t>High surge capability; neg­ligible I</a:t>
                      </a:r>
                      <a:r>
                        <a:rPr lang="en-US" sz="650" b="0" i="0" u="none" strike="noStrike" baseline="-25000">
                          <a:solidFill>
                            <a:schemeClr val="tx1"/>
                          </a:solidFill>
                          <a:effectLst/>
                          <a:latin typeface="+mn-lt"/>
                        </a:rPr>
                        <a:t>RR</a:t>
                      </a:r>
                      <a:r>
                        <a:rPr lang="en-US" sz="650" b="0" i="0" u="none" strike="noStrike">
                          <a:solidFill>
                            <a:schemeClr val="tx1"/>
                          </a:solidFill>
                          <a:effectLst/>
                          <a:latin typeface="+mn-lt"/>
                        </a:rPr>
                        <a:t>; </a:t>
                      </a:r>
                      <a:r>
                        <a:rPr lang="en-US" sz="650" b="0" i="0" u="none" strike="noStrike" err="1">
                          <a:solidFill>
                            <a:schemeClr val="tx1"/>
                          </a:solidFill>
                          <a:effectLst/>
                          <a:latin typeface="+mn-lt"/>
                        </a:rPr>
                        <a:t>Tj</a:t>
                      </a:r>
                      <a:r>
                        <a:rPr lang="en-US" sz="650" b="0" i="0" u="none" strike="noStrike">
                          <a:solidFill>
                            <a:schemeClr val="tx1"/>
                          </a:solidFill>
                          <a:effectLst/>
                          <a:latin typeface="+mn-lt"/>
                        </a:rPr>
                        <a:t> 175 °C</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2474445642"/>
                  </a:ext>
                </a:extLst>
              </a:tr>
              <a:tr h="254678">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650">
                          <a:solidFill>
                            <a:schemeClr val="tx1"/>
                          </a:solidFill>
                        </a:rPr>
                        <a:t>Fuse</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dirty="0"/>
                        <a:t>Short circuit protection and o</a:t>
                      </a:r>
                      <a:r>
                        <a:rPr lang="en-US" sz="650" dirty="0">
                          <a:solidFill>
                            <a:schemeClr val="tx1"/>
                          </a:solidFill>
                          <a:latin typeface="+mn-lt"/>
                        </a:rPr>
                        <a:t>verload</a:t>
                      </a:r>
                      <a:br>
                        <a:rPr lang="en-US" sz="650" dirty="0">
                          <a:solidFill>
                            <a:schemeClr val="tx1"/>
                          </a:solidFill>
                          <a:latin typeface="+mn-lt"/>
                        </a:rPr>
                      </a:br>
                      <a:r>
                        <a:rPr lang="en-US" sz="650" dirty="0">
                          <a:solidFill>
                            <a:schemeClr val="tx1"/>
                          </a:solidFill>
                          <a:latin typeface="+mn-lt"/>
                        </a:rPr>
                        <a:t>circuit protection</a:t>
                      </a:r>
                      <a:endParaRPr lang="en-US" sz="650" b="0" i="0" u="none" strike="noStrike" dirty="0">
                        <a:solidFill>
                          <a:srgbClr val="000000"/>
                        </a:solidFill>
                        <a:effectLst/>
                        <a:latin typeface="+mn-lt"/>
                      </a:endParaRP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650" dirty="0">
                          <a:solidFill>
                            <a:schemeClr val="tx1"/>
                          </a:solidFill>
                          <a:hlinkClick r:id="rId20"/>
                        </a:rPr>
                        <a:t>Mega-120</a:t>
                      </a:r>
                      <a:r>
                        <a:rPr lang="it-IT" sz="650" dirty="0">
                          <a:solidFill>
                            <a:schemeClr val="tx1"/>
                          </a:solidFill>
                        </a:rPr>
                        <a:t>, </a:t>
                      </a:r>
                      <a:r>
                        <a:rPr lang="it-IT" sz="650" dirty="0">
                          <a:solidFill>
                            <a:schemeClr val="tx1"/>
                          </a:solidFill>
                          <a:hlinkClick r:id="rId21"/>
                        </a:rPr>
                        <a:t>midi-70</a:t>
                      </a:r>
                      <a:r>
                        <a:rPr lang="it-IT" sz="6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650" dirty="0">
                          <a:solidFill>
                            <a:schemeClr val="tx1"/>
                          </a:solidFill>
                          <a:hlinkClick r:id="rId22"/>
                        </a:rPr>
                        <a:t>CNN</a:t>
                      </a:r>
                      <a:r>
                        <a:rPr lang="it-IT" sz="650" dirty="0">
                          <a:solidFill>
                            <a:schemeClr val="tx1"/>
                          </a:solidFill>
                        </a:rPr>
                        <a:t>, </a:t>
                      </a:r>
                      <a:r>
                        <a:rPr lang="it-IT" sz="650" dirty="0">
                          <a:solidFill>
                            <a:schemeClr val="tx1"/>
                          </a:solidFill>
                          <a:hlinkClick r:id="rId23"/>
                        </a:rPr>
                        <a:t>CNNE</a:t>
                      </a:r>
                      <a:endParaRPr lang="en-US" sz="65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l" fontAlgn="ctr"/>
                      <a:r>
                        <a:rPr lang="en-US" sz="650" b="0" i="0" u="none" strike="noStrike">
                          <a:solidFill>
                            <a:schemeClr val="tx1"/>
                          </a:solidFill>
                          <a:effectLst/>
                          <a:latin typeface="+mn-lt"/>
                        </a:rPr>
                        <a:t>Provides safety protection; quicker reaction time</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l" fontAlgn="ctr"/>
                      <a:r>
                        <a:rPr lang="en-US" sz="650" b="0" i="0" u="none" strike="noStrike" dirty="0">
                          <a:solidFill>
                            <a:schemeClr val="tx1"/>
                          </a:solidFill>
                          <a:effectLst/>
                          <a:latin typeface="+mn-lt"/>
                        </a:rPr>
                        <a:t>Bolt down form factor; fast-acting; high breaking capacity; qualified to ISO 8820 standard</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4038820"/>
                  </a:ext>
                </a:extLst>
              </a:tr>
              <a:tr h="158536">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VIII</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E3A"/>
                    </a:solidFill>
                  </a:tcPr>
                </a:tc>
                <a:tc>
                  <a:txBody>
                    <a:bodyPr/>
                    <a:lstStyle/>
                    <a:p>
                      <a:pPr algn="ctr"/>
                      <a:r>
                        <a:rPr lang="en-US" sz="650">
                          <a:solidFill>
                            <a:schemeClr val="tx1"/>
                          </a:solidFill>
                        </a:rPr>
                        <a:t>MOSFET</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rgbClr val="000000"/>
                          </a:solidFill>
                          <a:effectLst/>
                          <a:latin typeface="+mn-lt"/>
                        </a:rPr>
                        <a:t>Output reverse polarity protection</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hlinkClick r:id="rId24"/>
                        </a:rPr>
                        <a:t>X4-Class</a:t>
                      </a:r>
                      <a:r>
                        <a:rPr lang="en-US" sz="650" dirty="0"/>
                        <a:t>, </a:t>
                      </a:r>
                      <a:r>
                        <a:rPr lang="en-US" sz="650" dirty="0">
                          <a:hlinkClick r:id="rId25"/>
                        </a:rPr>
                        <a:t>MMIX</a:t>
                      </a:r>
                      <a:endParaRPr lang="en-US" sz="650" dirty="0"/>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algn="l" fontAlgn="ctr"/>
                      <a:r>
                        <a:rPr lang="en-US" sz="650" b="0" i="0" u="none" strike="noStrike">
                          <a:solidFill>
                            <a:srgbClr val="000000"/>
                          </a:solidFill>
                          <a:effectLst/>
                          <a:latin typeface="+mn-lt"/>
                        </a:rPr>
                        <a:t>Fast response time and lower heat signature</a:t>
                      </a:r>
                    </a:p>
                  </a:txBody>
                  <a:tcPr marL="18000" marR="18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b="0" i="0" u="none" strike="noStrike" dirty="0">
                          <a:solidFill>
                            <a:srgbClr val="000000"/>
                          </a:solidFill>
                          <a:effectLst/>
                          <a:latin typeface="+mn-lt"/>
                        </a:rPr>
                        <a:t>Low </a:t>
                      </a:r>
                      <a:r>
                        <a:rPr lang="en-US" sz="650" b="0" i="0" u="none" strike="noStrike" dirty="0" err="1">
                          <a:solidFill>
                            <a:srgbClr val="000000"/>
                          </a:solidFill>
                          <a:effectLst/>
                          <a:latin typeface="+mn-lt"/>
                        </a:rPr>
                        <a:t>R</a:t>
                      </a:r>
                      <a:r>
                        <a:rPr lang="en-US" sz="650" b="0" i="0" u="none" strike="noStrike" baseline="-25000" dirty="0" err="1">
                          <a:solidFill>
                            <a:srgbClr val="000000"/>
                          </a:solidFill>
                          <a:effectLst/>
                          <a:latin typeface="+mn-lt"/>
                        </a:rPr>
                        <a:t>ds</a:t>
                      </a:r>
                      <a:r>
                        <a:rPr lang="en-US" sz="650" b="0" i="0" u="none" strike="noStrike" baseline="-25000" dirty="0">
                          <a:solidFill>
                            <a:srgbClr val="000000"/>
                          </a:solidFill>
                          <a:effectLst/>
                          <a:latin typeface="+mn-lt"/>
                        </a:rPr>
                        <a:t> (on)</a:t>
                      </a:r>
                      <a:r>
                        <a:rPr lang="en-US" sz="650" b="0" i="0" u="none" strike="noStrike" dirty="0">
                          <a:solidFill>
                            <a:srgbClr val="000000"/>
                          </a:solidFill>
                          <a:effectLst/>
                          <a:latin typeface="+mn-lt"/>
                        </a:rPr>
                        <a:t>, dv/dt ruggedness</a:t>
                      </a:r>
                    </a:p>
                  </a:txBody>
                  <a:tcPr marL="18000" marR="18000" marT="0" marB="0"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50000"/>
                        <a:alpha val="22000"/>
                      </a:schemeClr>
                    </a:solidFill>
                  </a:tcPr>
                </a:tc>
                <a:extLst>
                  <a:ext uri="{0D108BD9-81ED-4DB2-BD59-A6C34878D82A}">
                    <a16:rowId xmlns:a16="http://schemas.microsoft.com/office/drawing/2014/main" val="4092037026"/>
                  </a:ext>
                </a:extLst>
              </a:tr>
              <a:tr h="323925">
                <a:tc>
                  <a:txBody>
                    <a:bodyPr/>
                    <a:lstStyle/>
                    <a:p>
                      <a:pPr algn="ctr"/>
                      <a:r>
                        <a:rPr lang="en-US" sz="1000" b="1">
                          <a:solidFill>
                            <a:schemeClr val="bg1"/>
                          </a:solidFill>
                          <a:latin typeface="Cambria" panose="02040503050406030204" pitchFamily="18" charset="0"/>
                          <a:ea typeface="Cambria" panose="02040503050406030204" pitchFamily="18" charset="0"/>
                          <a:cs typeface="Arial" charset="0"/>
                        </a:rPr>
                        <a:t>IX</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E3A"/>
                    </a:solidFill>
                  </a:tcPr>
                </a:tc>
                <a:tc>
                  <a:txBody>
                    <a:bodyPr/>
                    <a:lstStyle/>
                    <a:p>
                      <a:pPr algn="ctr"/>
                      <a:r>
                        <a:rPr lang="en-US" sz="650">
                          <a:solidFill>
                            <a:schemeClr val="tx1"/>
                          </a:solidFill>
                        </a:rPr>
                        <a:t>MCU</a:t>
                      </a:r>
                    </a:p>
                  </a:txBody>
                  <a:tcPr marL="18000" marR="18000" marT="0" marB="0" anchor="ctr">
                    <a:lnL w="1270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 b="0" i="0" u="none" strike="noStrike">
                          <a:solidFill>
                            <a:srgbClr val="000000"/>
                          </a:solidFill>
                          <a:effectLst/>
                          <a:latin typeface="+mn-lt"/>
                          <a:cs typeface="Arial"/>
                        </a:rPr>
                        <a:t>Controlling specific function on control board</a:t>
                      </a:r>
                    </a:p>
                  </a:txBody>
                  <a:tcPr marL="18000" marR="10800" marT="10800" marB="108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50" dirty="0">
                          <a:solidFill>
                            <a:schemeClr val="tx1"/>
                          </a:solidFill>
                          <a:hlinkClick r:id="rId26"/>
                        </a:rPr>
                        <a:t>Z8F3224</a:t>
                      </a:r>
                      <a:endParaRPr lang="en-US" sz="650" dirty="0">
                        <a:solidFill>
                          <a:schemeClr val="tx1"/>
                        </a:solidFill>
                      </a:endParaRPr>
                    </a:p>
                  </a:txBody>
                  <a:tcPr marL="0" marR="0" marT="32144" marB="32144"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650" b="0" i="0" u="none" strike="noStrike">
                          <a:solidFill>
                            <a:srgbClr val="000000"/>
                          </a:solidFill>
                          <a:effectLst/>
                          <a:latin typeface="+mn-lt"/>
                        </a:rPr>
                        <a:t>Simplifies design; low power consumption; board space saving compared to 32-bit MCU</a:t>
                      </a:r>
                    </a:p>
                  </a:txBody>
                  <a:tcPr marL="27432" marR="18288" marT="18288" marB="18288"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tc>
                  <a:txBody>
                    <a:bodyPr/>
                    <a:lstStyle/>
                    <a:p>
                      <a:pPr algn="l" fontAlgn="ctr"/>
                      <a:r>
                        <a:rPr lang="en-US" sz="650" b="0" i="0" u="none" strike="noStrike" dirty="0">
                          <a:solidFill>
                            <a:srgbClr val="000000"/>
                          </a:solidFill>
                          <a:effectLst/>
                          <a:latin typeface="+mn-lt"/>
                          <a:cs typeface="Arial" panose="020B0604020202020204" pitchFamily="34" charset="0"/>
                        </a:rPr>
                        <a:t>8-bit MCU with a fast core, an efficient register-oriented architecture, and a wide range of integrated peripherals supporting up to 5 V</a:t>
                      </a:r>
                    </a:p>
                  </a:txBody>
                  <a:tcPr marL="27432" marR="18288" marT="18288" marB="18288" anchor="ctr">
                    <a:lnL w="31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22000"/>
                      </a:schemeClr>
                    </a:solidFill>
                  </a:tcPr>
                </a:tc>
                <a:extLst>
                  <a:ext uri="{0D108BD9-81ED-4DB2-BD59-A6C34878D82A}">
                    <a16:rowId xmlns:a16="http://schemas.microsoft.com/office/drawing/2014/main" val="2932159475"/>
                  </a:ext>
                </a:extLst>
              </a:tr>
            </a:tbl>
          </a:graphicData>
        </a:graphic>
      </p:graphicFrame>
      <p:sp>
        <p:nvSpPr>
          <p:cNvPr id="8" name="TextBox 7">
            <a:extLst>
              <a:ext uri="{FF2B5EF4-FFF2-40B4-BE49-F238E27FC236}">
                <a16:creationId xmlns:a16="http://schemas.microsoft.com/office/drawing/2014/main" id="{D53F1DE8-42A6-45BB-9B58-A9DFB09823B4}"/>
              </a:ext>
            </a:extLst>
          </p:cNvPr>
          <p:cNvSpPr txBox="1"/>
          <p:nvPr/>
        </p:nvSpPr>
        <p:spPr>
          <a:xfrm>
            <a:off x="-117" y="0"/>
            <a:ext cx="228600" cy="215444"/>
          </a:xfrm>
          <a:prstGeom prst="rect">
            <a:avLst/>
          </a:prstGeom>
          <a:solidFill>
            <a:srgbClr val="007E3A"/>
          </a:solidFill>
        </p:spPr>
        <p:txBody>
          <a:bodyPr wrap="square" rtlCol="0">
            <a:spAutoFit/>
          </a:bodyPr>
          <a:lstStyle/>
          <a:p>
            <a:pPr algn="ctr"/>
            <a:r>
              <a:rPr lang="en-US" sz="800" b="1">
                <a:solidFill>
                  <a:schemeClr val="bg1"/>
                </a:solidFill>
              </a:rPr>
              <a:t>F</a:t>
            </a:r>
          </a:p>
        </p:txBody>
      </p:sp>
    </p:spTree>
    <p:extLst>
      <p:ext uri="{BB962C8B-B14F-4D97-AF65-F5344CB8AC3E}">
        <p14:creationId xmlns:p14="http://schemas.microsoft.com/office/powerpoint/2010/main" val="971099577"/>
      </p:ext>
    </p:extLst>
  </p:cSld>
  <p:clrMapOvr>
    <a:masterClrMapping/>
  </p:clrMapOvr>
</p:sld>
</file>

<file path=ppt/theme/theme1.xml><?xml version="1.0" encoding="utf-8"?>
<a:theme xmlns:a="http://schemas.openxmlformats.org/drawingml/2006/main" name="2022 Littelfuse Official Theme">
  <a:themeElements>
    <a:clrScheme name="Littelfuse primary color palette 2020">
      <a:dk1>
        <a:srgbClr val="000000"/>
      </a:dk1>
      <a:lt1>
        <a:srgbClr val="FFFFFF"/>
      </a:lt1>
      <a:dk2>
        <a:srgbClr val="FEFFFF"/>
      </a:dk2>
      <a:lt2>
        <a:srgbClr val="FEFFFF"/>
      </a:lt2>
      <a:accent1>
        <a:srgbClr val="007E3A"/>
      </a:accent1>
      <a:accent2>
        <a:srgbClr val="00AEC7"/>
      </a:accent2>
      <a:accent3>
        <a:srgbClr val="78BD20"/>
      </a:accent3>
      <a:accent4>
        <a:srgbClr val="615E9B"/>
      </a:accent4>
      <a:accent5>
        <a:srgbClr val="48A23F"/>
      </a:accent5>
      <a:accent6>
        <a:srgbClr val="D5D5D5"/>
      </a:accent6>
      <a:hlink>
        <a:srgbClr val="6890FF"/>
      </a:hlink>
      <a:folHlink>
        <a:srgbClr val="F2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gn="l">
          <a:defRPr dirty="0" smtClean="0"/>
        </a:defPPr>
      </a:lstStyle>
    </a:txDef>
  </a:objectDefaults>
  <a:extraClrSchemeLst/>
  <a:custClrLst>
    <a:custClr name="Littelfuse Green">
      <a:srgbClr val="007E3A"/>
    </a:custClr>
    <a:custClr name="Gray">
      <a:srgbClr val="77787B"/>
    </a:custClr>
    <a:custClr name="Blue">
      <a:srgbClr val="1D7690"/>
    </a:custClr>
    <a:custClr name="Purple">
      <a:srgbClr val="42469D"/>
    </a:custClr>
  </a:custClrLst>
  <a:extLst>
    <a:ext uri="{05A4C25C-085E-4340-85A3-A5531E510DB2}">
      <thm15:themeFamily xmlns:thm15="http://schemas.microsoft.com/office/thememl/2012/main" name="Presentation1.pptx" id="{5876B9A7-6DCD-EE45-A927-A563AF57BC8A}" vid="{96A6A187-C0F2-F441-A4B7-4251F2C4F83E}"/>
    </a:ext>
  </a:extLst>
</a:theme>
</file>

<file path=ppt/theme/theme2.xml><?xml version="1.0" encoding="utf-8"?>
<a:theme xmlns:a="http://schemas.openxmlformats.org/drawingml/2006/main" name="3_Littelfuse Official Theme">
  <a:themeElements>
    <a:clrScheme name="Littelfuse Primary Color Palette 2019">
      <a:dk1>
        <a:srgbClr val="000000"/>
      </a:dk1>
      <a:lt1>
        <a:srgbClr val="FFFFFF"/>
      </a:lt1>
      <a:dk2>
        <a:srgbClr val="FEFFFF"/>
      </a:dk2>
      <a:lt2>
        <a:srgbClr val="FEFFFF"/>
      </a:lt2>
      <a:accent1>
        <a:srgbClr val="007E3A"/>
      </a:accent1>
      <a:accent2>
        <a:srgbClr val="00BBD1"/>
      </a:accent2>
      <a:accent3>
        <a:srgbClr val="88C529"/>
      </a:accent3>
      <a:accent4>
        <a:srgbClr val="42469D"/>
      </a:accent4>
      <a:accent5>
        <a:srgbClr val="6890FF"/>
      </a:accent5>
      <a:accent6>
        <a:srgbClr val="D5D5D5"/>
      </a:accent6>
      <a:hlink>
        <a:srgbClr val="6890FF"/>
      </a:hlink>
      <a:folHlink>
        <a:srgbClr val="F2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ttelfuse Green">
      <a:srgbClr val="007E3A"/>
    </a:custClr>
    <a:custClr name="Gray">
      <a:srgbClr val="77787B"/>
    </a:custClr>
    <a:custClr name="Blue">
      <a:srgbClr val="1D7690"/>
    </a:custClr>
    <a:custClr name="Purple">
      <a:srgbClr val="42469D"/>
    </a:custClr>
  </a:custClrLst>
  <a:extLst>
    <a:ext uri="{05A4C25C-085E-4340-85A3-A5531E510DB2}">
      <thm15:themeFamily xmlns:thm15="http://schemas.microsoft.com/office/thememl/2012/main" name="Presentation1.pptx" id="{5876B9A7-6DCD-EE45-A927-A563AF57BC8A}" vid="{96A6A187-C0F2-F441-A4B7-4251F2C4F83E}"/>
    </a:ext>
  </a:extLst>
</a:theme>
</file>

<file path=ppt/theme/theme3.xml><?xml version="1.0" encoding="utf-8"?>
<a:theme xmlns:a="http://schemas.openxmlformats.org/drawingml/2006/main" name="1_2022 Littelfuse Official Theme">
  <a:themeElements>
    <a:clrScheme name="Littelfuse primary color palette 2020">
      <a:dk1>
        <a:srgbClr val="000000"/>
      </a:dk1>
      <a:lt1>
        <a:srgbClr val="FFFFFF"/>
      </a:lt1>
      <a:dk2>
        <a:srgbClr val="FEFFFF"/>
      </a:dk2>
      <a:lt2>
        <a:srgbClr val="FEFFFF"/>
      </a:lt2>
      <a:accent1>
        <a:srgbClr val="007E3A"/>
      </a:accent1>
      <a:accent2>
        <a:srgbClr val="00AEC7"/>
      </a:accent2>
      <a:accent3>
        <a:srgbClr val="78BD20"/>
      </a:accent3>
      <a:accent4>
        <a:srgbClr val="615E9B"/>
      </a:accent4>
      <a:accent5>
        <a:srgbClr val="48A23F"/>
      </a:accent5>
      <a:accent6>
        <a:srgbClr val="D5D5D5"/>
      </a:accent6>
      <a:hlink>
        <a:srgbClr val="6890FF"/>
      </a:hlink>
      <a:folHlink>
        <a:srgbClr val="F2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gn="l">
          <a:defRPr dirty="0" smtClean="0"/>
        </a:defPPr>
      </a:lstStyle>
    </a:txDef>
  </a:objectDefaults>
  <a:extraClrSchemeLst/>
  <a:custClrLst>
    <a:custClr name="Littelfuse Green">
      <a:srgbClr val="007E3A"/>
    </a:custClr>
    <a:custClr name="Gray">
      <a:srgbClr val="77787B"/>
    </a:custClr>
    <a:custClr name="Blue">
      <a:srgbClr val="1D7690"/>
    </a:custClr>
    <a:custClr name="Purple">
      <a:srgbClr val="42469D"/>
    </a:custClr>
  </a:custClrLst>
  <a:extLst>
    <a:ext uri="{05A4C25C-085E-4340-85A3-A5531E510DB2}">
      <thm15:themeFamily xmlns:thm15="http://schemas.microsoft.com/office/thememl/2012/main" name="Presentation1.pptx" id="{5876B9A7-6DCD-EE45-A927-A563AF57BC8A}" vid="{96A6A187-C0F2-F441-A4B7-4251F2C4F8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A29874353DDE4E9807B07982B20641" ma:contentTypeVersion="27" ma:contentTypeDescription="Create a new document." ma:contentTypeScope="" ma:versionID="eaa9b09e3eb851592be35d1f475c6ef5">
  <xsd:schema xmlns:xsd="http://www.w3.org/2001/XMLSchema" xmlns:xs="http://www.w3.org/2001/XMLSchema" xmlns:p="http://schemas.microsoft.com/office/2006/metadata/properties" xmlns:ns2="ead9f88f-a71c-492c-bd4a-e7e4df6bf501" xmlns:ns3="31034ad0-746a-47bd-8725-dae40f2b109c" targetNamespace="http://schemas.microsoft.com/office/2006/metadata/properties" ma:root="true" ma:fieldsID="d2d62c82552d0d599f10678ca5f00982" ns2:_="" ns3:_="">
    <xsd:import namespace="ead9f88f-a71c-492c-bd4a-e7e4df6bf501"/>
    <xsd:import namespace="31034ad0-746a-47bd-8725-dae40f2b109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2:SharedWithUsers" minOccurs="0"/>
                <xsd:element ref="ns2:SharedWithDetails" minOccurs="0"/>
                <xsd:element ref="ns3:TEARDOWN" minOccurs="0"/>
                <xsd:element ref="ns3:VERTICAL_x0020_MARKET" minOccurs="0"/>
                <xsd:element ref="ns3:APPLICATION" minOccurs="0"/>
                <xsd:element ref="ns3:SIMILAR_x0020_APPLICATIONS" minOccurs="0"/>
                <xsd:element ref="ns3:TECHNOLOGY" minOccurs="0"/>
                <xsd:element ref="ns3:INTERFACE" minOccurs="0"/>
                <xsd:element ref="ns3:STANDARDS" minOccurs="0"/>
                <xsd:element ref="ns3:MediaServiceAutoTags"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9f88f-a71c-492c-bd4a-e7e4df6bf5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150b273-2764-4fea-a7a6-6af437a4b201}" ma:internalName="TaxCatchAll" ma:showField="CatchAllData" ma:web="ead9f88f-a71c-492c-bd4a-e7e4df6bf5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034ad0-746a-47bd-8725-dae40f2b10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TEARDOWN" ma:index="18" nillable="true" ma:displayName="TEARDOWN" ma:format="Dropdown" ma:internalName="TEARDOWN">
      <xsd:simpleType>
        <xsd:restriction base="dms:Choice">
          <xsd:enumeration value="Yes"/>
          <xsd:enumeration value="No"/>
        </xsd:restriction>
      </xsd:simpleType>
    </xsd:element>
    <xsd:element name="VERTICAL_x0020_MARKET" ma:index="19" nillable="true" ma:displayName="VERTICAL MARKET" ma:format="Dropdown" ma:internalName="VERTICAL_x0020_MARKET">
      <xsd:simpleType>
        <xsd:restriction base="dms:Choice">
          <xsd:enumeration value="Building automtation"/>
          <xsd:enumeration value="Appliances"/>
          <xsd:enumeration value="Multiple Markets"/>
          <xsd:enumeration value="Consumer Electronics"/>
          <xsd:enumeration value="Healthcare"/>
          <xsd:enumeration value="Industrial"/>
          <xsd:enumeration value="Mobile and Wearables"/>
          <xsd:enumeration value="LED"/>
          <xsd:enumeration value="Automotive Electronics"/>
          <xsd:enumeration value="Light Industrial"/>
          <xsd:enumeration value="EV Infrastructure"/>
          <xsd:enumeration value="Datacenter &amp; Cloud"/>
          <xsd:enumeration value="Transportation"/>
        </xsd:restriction>
      </xsd:simpleType>
    </xsd:element>
    <xsd:element name="APPLICATION" ma:index="20" nillable="true" ma:displayName="APPLICATION" ma:internalName="APPLICATION">
      <xsd:simpleType>
        <xsd:restriction base="dms:Text">
          <xsd:maxLength value="255"/>
        </xsd:restriction>
      </xsd:simpleType>
    </xsd:element>
    <xsd:element name="SIMILAR_x0020_APPLICATIONS" ma:index="21" nillable="true" ma:displayName="SIMILAR APPLICATIONS" ma:internalName="SIMILAR_x0020_APPLICATIONS">
      <xsd:simpleType>
        <xsd:restriction base="dms:Text">
          <xsd:maxLength value="255"/>
        </xsd:restriction>
      </xsd:simpleType>
    </xsd:element>
    <xsd:element name="TECHNOLOGY" ma:index="22" nillable="true" ma:displayName="TECHNOLOGY" ma:internalName="TECHNOLOGY">
      <xsd:complexType>
        <xsd:complexContent>
          <xsd:extension base="dms:MultiChoice">
            <xsd:sequence>
              <xsd:element name="Value" maxOccurs="unbounded" minOccurs="0" nillable="true">
                <xsd:simpleType>
                  <xsd:restriction base="dms:Choice">
                    <xsd:enumeration value="OC-Fuse"/>
                    <xsd:enumeration value="OV-EBU"/>
                    <xsd:enumeration value="OC-Reset"/>
                    <xsd:enumeration value="OC-Fuse"/>
                    <xsd:enumeration value="Others"/>
                    <xsd:enumeration value="IC-SBU"/>
                    <xsd:enumeration value="OV-SBU"/>
                    <xsd:enumeration value="Power-SBU"/>
                    <xsd:enumeration value="Sense-Mag"/>
                    <xsd:enumeration value="Sense-Temp"/>
                  </xsd:restriction>
                </xsd:simpleType>
              </xsd:element>
            </xsd:sequence>
          </xsd:extension>
        </xsd:complexContent>
      </xsd:complexType>
    </xsd:element>
    <xsd:element name="INTERFACE" ma:index="23" nillable="true" ma:displayName="INTERFACE" ma:internalName="INTERFACE">
      <xsd:simpleType>
        <xsd:restriction base="dms:Text">
          <xsd:maxLength value="255"/>
        </xsd:restriction>
      </xsd:simpleType>
    </xsd:element>
    <xsd:element name="STANDARDS" ma:index="24" nillable="true" ma:displayName="STANDARDS" ma:internalName="STANDARDS">
      <xsd:simpleType>
        <xsd:restriction base="dms:Text">
          <xsd:maxLength value="255"/>
        </xsd:restriction>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b674cf-1800-448a-85b1-38556286f76b"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EARDOWN xmlns="31034ad0-746a-47bd-8725-dae40f2b109c" xsi:nil="true"/>
    <APPLICATION xmlns="31034ad0-746a-47bd-8725-dae40f2b109c" xsi:nil="true"/>
    <VERTICAL_x0020_MARKET xmlns="31034ad0-746a-47bd-8725-dae40f2b109c" xsi:nil="true"/>
    <INTERFACE xmlns="31034ad0-746a-47bd-8725-dae40f2b109c" xsi:nil="true"/>
    <SIMILAR_x0020_APPLICATIONS xmlns="31034ad0-746a-47bd-8725-dae40f2b109c" xsi:nil="true"/>
    <TECHNOLOGY xmlns="31034ad0-746a-47bd-8725-dae40f2b109c" xsi:nil="true"/>
    <STANDARDS xmlns="31034ad0-746a-47bd-8725-dae40f2b109c" xsi:nil="true"/>
    <lcf76f155ced4ddcb4097134ff3c332f xmlns="31034ad0-746a-47bd-8725-dae40f2b109c">
      <Terms xmlns="http://schemas.microsoft.com/office/infopath/2007/PartnerControls"/>
    </lcf76f155ced4ddcb4097134ff3c332f>
    <TaxCatchAll xmlns="ead9f88f-a71c-492c-bd4a-e7e4df6bf501" xsi:nil="true"/>
    <_dlc_DocId xmlns="ead9f88f-a71c-492c-bd4a-e7e4df6bf501">Q4RP33TYWXEN-838660786-1616203</_dlc_DocId>
    <_dlc_DocIdUrl xmlns="ead9f88f-a71c-492c-bd4a-e7e4df6bf501">
      <Url>https://littelfuse.sharepoint.com/sites/ext/ElecMarketing&amp;Strategy/_layouts/15/DocIdRedir.aspx?ID=Q4RP33TYWXEN-838660786-1616203</Url>
      <Description>Q4RP33TYWXEN-838660786-1616203</Description>
    </_dlc_DocIdUrl>
  </documentManagement>
</p:properties>
</file>

<file path=customXml/itemProps1.xml><?xml version="1.0" encoding="utf-8"?>
<ds:datastoreItem xmlns:ds="http://schemas.openxmlformats.org/officeDocument/2006/customXml" ds:itemID="{DCBD6E62-8D78-40C5-A354-633EADA66260}">
  <ds:schemaRefs>
    <ds:schemaRef ds:uri="http://schemas.microsoft.com/sharepoint/v3/contenttype/forms"/>
  </ds:schemaRefs>
</ds:datastoreItem>
</file>

<file path=customXml/itemProps2.xml><?xml version="1.0" encoding="utf-8"?>
<ds:datastoreItem xmlns:ds="http://schemas.openxmlformats.org/officeDocument/2006/customXml" ds:itemID="{8227EFD0-ED96-477B-996F-CAD2188FB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d9f88f-a71c-492c-bd4a-e7e4df6bf501"/>
    <ds:schemaRef ds:uri="31034ad0-746a-47bd-8725-dae40f2b1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31C59C-794C-4C87-BA91-CD1A0FE99C52}">
  <ds:schemaRefs>
    <ds:schemaRef ds:uri="http://schemas.microsoft.com/sharepoint/events"/>
  </ds:schemaRefs>
</ds:datastoreItem>
</file>

<file path=customXml/itemProps4.xml><?xml version="1.0" encoding="utf-8"?>
<ds:datastoreItem xmlns:ds="http://schemas.openxmlformats.org/officeDocument/2006/customXml" ds:itemID="{FF9B9CD6-38B5-4553-A5B0-AF49CA5EDD9B}">
  <ds:schemaRef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31034ad0-746a-47bd-8725-dae40f2b109c"/>
    <ds:schemaRef ds:uri="ead9f88f-a71c-492c-bd4a-e7e4df6bf5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96</TotalTime>
  <Words>2332</Words>
  <Application>Microsoft Office PowerPoint</Application>
  <PresentationFormat>On-screen Show (16:9)</PresentationFormat>
  <Paragraphs>503</Paragraphs>
  <Slides>13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Arial Black</vt:lpstr>
      <vt:lpstr>Calibri</vt:lpstr>
      <vt:lpstr>Cambria</vt:lpstr>
      <vt:lpstr>Lucida Grande</vt:lpstr>
      <vt:lpstr>Wingdings</vt:lpstr>
      <vt:lpstr>2022 Littelfuse Official Theme</vt:lpstr>
      <vt:lpstr>3_Littelfuse Official Theme</vt:lpstr>
      <vt:lpstr>1_2022 Littelfuse Official Theme</vt:lpstr>
      <vt:lpstr>Two-Wheeler and Three-Wheeler EV Charging Solutions</vt:lpstr>
      <vt:lpstr>By fulfilling zero-emission mandates, electric two-wheelers and three-wheelers help improve air quality</vt:lpstr>
      <vt:lpstr>Electric two-wheelers and three-wheelers market trends and drivers </vt:lpstr>
      <vt:lpstr>Electric two-wheelers and three-wheelers system architecture</vt:lpstr>
      <vt:lpstr>Two-wheelers and three-wheelers charging application block diagram</vt:lpstr>
      <vt:lpstr>Si Solution 1Ф: &lt;1 kW−VOUT &lt;120 VDC w/PFC </vt:lpstr>
      <vt:lpstr>Features and benefits of Littelfuse components</vt:lpstr>
      <vt:lpstr>Si Solution 1Ф: 1 kW−3 kW–VOUT &lt;120 VDC w/PFC </vt:lpstr>
      <vt:lpstr>Features and benefits of Littelfuse components</vt:lpstr>
      <vt:lpstr>Additional information can be found on Littelfuse.com Explore the world of Littelfuse with the electronics eCatalogs (electronicscatalogs.littelfuse.com)</vt:lpstr>
      <vt:lpstr>Local resources supporting our global customers</vt:lpstr>
      <vt:lpstr>Partner for tomorrow’s electronic systems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 fabela</dc:creator>
  <cp:keywords/>
  <dc:description/>
  <cp:lastModifiedBy>Jennifer Rook</cp:lastModifiedBy>
  <cp:revision>2</cp:revision>
  <cp:lastPrinted>2019-01-11T22:32:48Z</cp:lastPrinted>
  <dcterms:created xsi:type="dcterms:W3CDTF">2017-01-30T19:07:16Z</dcterms:created>
  <dcterms:modified xsi:type="dcterms:W3CDTF">2023-02-15T15:35:37Z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1bb0a806-2956-4192-a01d-5b578e5cdd78</vt:lpwstr>
  </property>
  <property fmtid="{D5CDD505-2E9C-101B-9397-08002B2CF9AE}" pid="3" name="ContentTypeId">
    <vt:lpwstr>0x01010003A29874353DDE4E9807B07982B20641</vt:lpwstr>
  </property>
  <property fmtid="{D5CDD505-2E9C-101B-9397-08002B2CF9AE}" pid="4" name="MediaServiceImageTags">
    <vt:lpwstr/>
  </property>
</Properties>
</file>